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861" r:id="rId2"/>
    <p:sldMasterId id="2147483876" r:id="rId3"/>
    <p:sldMasterId id="2147483730" r:id="rId4"/>
    <p:sldMasterId id="2147483872" r:id="rId5"/>
  </p:sldMasterIdLst>
  <p:notesMasterIdLst>
    <p:notesMasterId r:id="rId30"/>
  </p:notesMasterIdLst>
  <p:handoutMasterIdLst>
    <p:handoutMasterId r:id="rId31"/>
  </p:handoutMasterIdLst>
  <p:sldIdLst>
    <p:sldId id="566" r:id="rId6"/>
    <p:sldId id="621" r:id="rId7"/>
    <p:sldId id="1042" r:id="rId8"/>
    <p:sldId id="1023" r:id="rId9"/>
    <p:sldId id="1026" r:id="rId10"/>
    <p:sldId id="1027" r:id="rId11"/>
    <p:sldId id="1030" r:id="rId12"/>
    <p:sldId id="1029" r:id="rId13"/>
    <p:sldId id="1014" r:id="rId14"/>
    <p:sldId id="1013" r:id="rId15"/>
    <p:sldId id="1033" r:id="rId16"/>
    <p:sldId id="1041" r:id="rId17"/>
    <p:sldId id="1035" r:id="rId18"/>
    <p:sldId id="1020" r:id="rId19"/>
    <p:sldId id="1034" r:id="rId20"/>
    <p:sldId id="1036" r:id="rId21"/>
    <p:sldId id="1015" r:id="rId22"/>
    <p:sldId id="1017" r:id="rId23"/>
    <p:sldId id="1040" r:id="rId24"/>
    <p:sldId id="1019" r:id="rId25"/>
    <p:sldId id="1038" r:id="rId26"/>
    <p:sldId id="1039" r:id="rId27"/>
    <p:sldId id="606" r:id="rId28"/>
    <p:sldId id="1022" r:id="rId2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89F76B-012F-4D70-9950-304083D3359E}">
          <p14:sldIdLst>
            <p14:sldId id="566"/>
            <p14:sldId id="621"/>
            <p14:sldId id="1042"/>
          </p14:sldIdLst>
        </p14:section>
        <p14:section name="Evolution of eyes" id="{E392BF17-1EC3-499C-8E4A-96BEAF9FD45A}">
          <p14:sldIdLst>
            <p14:sldId id="1023"/>
            <p14:sldId id="1026"/>
            <p14:sldId id="1027"/>
            <p14:sldId id="1030"/>
            <p14:sldId id="1029"/>
            <p14:sldId id="1014"/>
          </p14:sldIdLst>
        </p14:section>
        <p14:section name="Structured data vs images" id="{B5D950C7-319F-4E1B-B251-00C934C55A6B}">
          <p14:sldIdLst>
            <p14:sldId id="1013"/>
            <p14:sldId id="1033"/>
          </p14:sldIdLst>
        </p14:section>
        <p14:section name="Image processing" id="{EE6B0D20-1704-443C-86E4-D7B9871AA66C}">
          <p14:sldIdLst>
            <p14:sldId id="1041"/>
            <p14:sldId id="1035"/>
            <p14:sldId id="1020"/>
            <p14:sldId id="1034"/>
            <p14:sldId id="1036"/>
            <p14:sldId id="1015"/>
            <p14:sldId id="1017"/>
          </p14:sldIdLst>
        </p14:section>
        <p14:section name="Efficiency" id="{5248A401-CB42-4CCB-91D4-C7BD79DB8C20}">
          <p14:sldIdLst>
            <p14:sldId id="1040"/>
            <p14:sldId id="1019"/>
            <p14:sldId id="1038"/>
            <p14:sldId id="1039"/>
            <p14:sldId id="606"/>
            <p14:sldId id="10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ansson, Simon" initials="JS" lastIdx="1" clrIdx="0">
    <p:extLst>
      <p:ext uri="{19B8F6BF-5375-455C-9EA6-DF929625EA0E}">
        <p15:presenceInfo xmlns:p15="http://schemas.microsoft.com/office/powerpoint/2012/main" userId="S::simon.johansson@sogeti.com::efa62d4f-3b58-4494-844d-2d14e198e6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327"/>
    <a:srgbClr val="88D5ED"/>
    <a:srgbClr val="005A82"/>
    <a:srgbClr val="0A8CB7"/>
    <a:srgbClr val="6EBBD4"/>
    <a:srgbClr val="FF7E83"/>
    <a:srgbClr val="893713"/>
    <a:srgbClr val="C8FF16"/>
    <a:srgbClr val="FF304C"/>
    <a:srgbClr val="2B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84923" autoAdjust="0"/>
  </p:normalViewPr>
  <p:slideViewPr>
    <p:cSldViewPr>
      <p:cViewPr varScale="1">
        <p:scale>
          <a:sx n="57" d="100"/>
          <a:sy n="57" d="100"/>
        </p:scale>
        <p:origin x="42" y="1284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388"/>
    </p:cViewPr>
  </p:sorterViewPr>
  <p:notesViewPr>
    <p:cSldViewPr>
      <p:cViewPr varScale="1">
        <p:scale>
          <a:sx n="59" d="100"/>
          <a:sy n="59" d="100"/>
        </p:scale>
        <p:origin x="85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10/09/2019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1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4006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8579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054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0630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0774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6647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3023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1893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039803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701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253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4460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161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Egles has so tightly fitted eyes that they can barely 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0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Prata lite extra om elefanten som är ett tydligt exempel på att mänskliga hjärnan tittar på mönster som är nära varandra.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264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506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2347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Fo</a:t>
            </a:r>
            <a:r>
              <a:rPr lang="en-GB" altLang="sv-SE" dirty="0"/>
              <a:t>From Fei </a:t>
            </a:r>
            <a:r>
              <a:rPr lang="en-GB" altLang="sv-SE" dirty="0" err="1"/>
              <a:t>Fei</a:t>
            </a:r>
            <a:r>
              <a:rPr lang="en-GB" altLang="sv-SE" dirty="0"/>
              <a:t> Lei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566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2.wdp"/><Relationship Id="rId5" Type="http://schemas.openxmlformats.org/officeDocument/2006/relationships/hyperlink" Target="https://www.sogeti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www.capgemini.com/" TargetMode="External"/><Relationship Id="rId9" Type="http://schemas.openxmlformats.org/officeDocument/2006/relationships/hyperlink" Target="http://www.twitter.com/capgemini" TargetMode="External"/><Relationship Id="rId14" Type="http://schemas.microsoft.com/office/2007/relationships/hdphoto" Target="../media/hdphoto3.wdp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86961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5039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480320-F682-4CAE-ABA4-878EAFB417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462" y="1423036"/>
            <a:ext cx="5951537" cy="4183090"/>
          </a:xfrm>
          <a:prstGeom prst="rect">
            <a:avLst/>
          </a:prstGeom>
        </p:spPr>
      </p:pic>
      <p:sp>
        <p:nvSpPr>
          <p:cNvPr id="17" name="Freeform 16"/>
          <p:cNvSpPr>
            <a:spLocks/>
          </p:cNvSpPr>
          <p:nvPr/>
        </p:nvSpPr>
        <p:spPr bwMode="auto">
          <a:xfrm rot="10800000" flipH="1">
            <a:off x="6240462" y="4064176"/>
            <a:ext cx="5951537" cy="2793824"/>
          </a:xfrm>
          <a:custGeom>
            <a:avLst/>
            <a:gdLst>
              <a:gd name="connsiteX0" fmla="*/ 5951537 w 5951537"/>
              <a:gd name="connsiteY0" fmla="*/ 2793824 h 2793824"/>
              <a:gd name="connsiteX1" fmla="*/ 5951537 w 5951537"/>
              <a:gd name="connsiteY1" fmla="*/ 372819 h 2793824"/>
              <a:gd name="connsiteX2" fmla="*/ 5951537 w 5951537"/>
              <a:gd name="connsiteY2" fmla="*/ 0 h 2793824"/>
              <a:gd name="connsiteX3" fmla="*/ 0 w 5951537"/>
              <a:gd name="connsiteY3" fmla="*/ 0 h 2793824"/>
              <a:gd name="connsiteX4" fmla="*/ 0 w 5951537"/>
              <a:gd name="connsiteY4" fmla="*/ 171206 h 2793824"/>
              <a:gd name="connsiteX5" fmla="*/ 0 w 5951537"/>
              <a:gd name="connsiteY5" fmla="*/ 1526520 h 2793824"/>
              <a:gd name="connsiteX6" fmla="*/ 2793578 w 5951537"/>
              <a:gd name="connsiteY6" fmla="*/ 2195656 h 2793824"/>
              <a:gd name="connsiteX7" fmla="*/ 5951537 w 5951537"/>
              <a:gd name="connsiteY7" fmla="*/ 2793824 h 27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7" h="2793824">
                <a:moveTo>
                  <a:pt x="5951537" y="2793824"/>
                </a:moveTo>
                <a:cubicBezTo>
                  <a:pt x="5951537" y="1846515"/>
                  <a:pt x="5951537" y="1047222"/>
                  <a:pt x="5951537" y="372819"/>
                </a:cubicBezTo>
                <a:lnTo>
                  <a:pt x="5951537" y="0"/>
                </a:lnTo>
                <a:lnTo>
                  <a:pt x="0" y="0"/>
                </a:lnTo>
                <a:lnTo>
                  <a:pt x="0" y="171206"/>
                </a:lnTo>
                <a:cubicBezTo>
                  <a:pt x="0" y="1526520"/>
                  <a:pt x="0" y="1526520"/>
                  <a:pt x="0" y="1526520"/>
                </a:cubicBezTo>
                <a:cubicBezTo>
                  <a:pt x="840098" y="1759704"/>
                  <a:pt x="1771291" y="1982749"/>
                  <a:pt x="2793578" y="2195656"/>
                </a:cubicBezTo>
                <a:cubicBezTo>
                  <a:pt x="3694406" y="2388286"/>
                  <a:pt x="5870564" y="2783685"/>
                  <a:pt x="5951537" y="27938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987" y="1413990"/>
            <a:ext cx="5543551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739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9337692" y="-26986"/>
            <a:ext cx="2854308" cy="5795285"/>
          </a:xfrm>
          <a:custGeom>
            <a:avLst/>
            <a:gdLst>
              <a:gd name="connsiteX0" fmla="*/ 0 w 2854308"/>
              <a:gd name="connsiteY0" fmla="*/ 0 h 5795285"/>
              <a:gd name="connsiteX1" fmla="*/ 2854308 w 2854308"/>
              <a:gd name="connsiteY1" fmla="*/ 0 h 5795285"/>
              <a:gd name="connsiteX2" fmla="*/ 2854308 w 2854308"/>
              <a:gd name="connsiteY2" fmla="*/ 5707955 h 5795285"/>
              <a:gd name="connsiteX3" fmla="*/ 2524513 w 2854308"/>
              <a:gd name="connsiteY3" fmla="*/ 5750975 h 5795285"/>
              <a:gd name="connsiteX4" fmla="*/ 0 w 2854308"/>
              <a:gd name="connsiteY4" fmla="*/ 4639889 h 5795285"/>
              <a:gd name="connsiteX5" fmla="*/ 0 w 2854308"/>
              <a:gd name="connsiteY5" fmla="*/ 0 h 579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4308" h="5795285">
                <a:moveTo>
                  <a:pt x="0" y="0"/>
                </a:moveTo>
                <a:lnTo>
                  <a:pt x="2854308" y="0"/>
                </a:lnTo>
                <a:lnTo>
                  <a:pt x="2854308" y="5707955"/>
                </a:lnTo>
                <a:lnTo>
                  <a:pt x="2524513" y="5750975"/>
                </a:lnTo>
                <a:cubicBezTo>
                  <a:pt x="1376540" y="5878597"/>
                  <a:pt x="0" y="5793270"/>
                  <a:pt x="0" y="4639889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6200" y="1987868"/>
            <a:ext cx="2379855" cy="44958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10725" y="4322033"/>
            <a:ext cx="1395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lang="en-US" sz="2200" b="1" dirty="0">
                <a:solidFill>
                  <a:schemeClr val="bg1"/>
                </a:solidFill>
              </a:rPr>
              <a:t>Lorem Ipsum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875" y="3233189"/>
            <a:ext cx="1333601" cy="2021093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9391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1137" y="1403849"/>
            <a:ext cx="1962875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1429861"/>
            <a:ext cx="7230971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5DDC7B3-7C06-46D7-9B9D-205ACB2B8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3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3048150"/>
            <a:ext cx="10105936" cy="3809851"/>
          </a:xfrm>
          <a:custGeom>
            <a:avLst/>
            <a:gdLst>
              <a:gd name="connsiteX0" fmla="*/ 0 w 10105936"/>
              <a:gd name="connsiteY0" fmla="*/ 0 h 3809851"/>
              <a:gd name="connsiteX1" fmla="*/ 5362334 w 10105936"/>
              <a:gd name="connsiteY1" fmla="*/ 1015711 h 3809851"/>
              <a:gd name="connsiteX2" fmla="*/ 10105936 w 10105936"/>
              <a:gd name="connsiteY2" fmla="*/ 2151930 h 3809851"/>
              <a:gd name="connsiteX3" fmla="*/ 10105936 w 10105936"/>
              <a:gd name="connsiteY3" fmla="*/ 3601192 h 3809851"/>
              <a:gd name="connsiteX4" fmla="*/ 10105936 w 10105936"/>
              <a:gd name="connsiteY4" fmla="*/ 3809851 h 3809851"/>
              <a:gd name="connsiteX5" fmla="*/ 0 w 10105936"/>
              <a:gd name="connsiteY5" fmla="*/ 3809851 h 3809851"/>
              <a:gd name="connsiteX6" fmla="*/ 0 w 10105936"/>
              <a:gd name="connsiteY6" fmla="*/ 3761009 h 3809851"/>
              <a:gd name="connsiteX7" fmla="*/ 0 w 10105936"/>
              <a:gd name="connsiteY7" fmla="*/ 0 h 380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5936" h="3809851">
                <a:moveTo>
                  <a:pt x="0" y="0"/>
                </a:moveTo>
                <a:cubicBezTo>
                  <a:pt x="137496" y="17215"/>
                  <a:pt x="3832694" y="688618"/>
                  <a:pt x="5362334" y="1015711"/>
                </a:cubicBezTo>
                <a:cubicBezTo>
                  <a:pt x="7098217" y="1377235"/>
                  <a:pt x="8679418" y="1755975"/>
                  <a:pt x="10105936" y="2151930"/>
                </a:cubicBezTo>
                <a:cubicBezTo>
                  <a:pt x="10105936" y="2151930"/>
                  <a:pt x="10105936" y="2151930"/>
                  <a:pt x="10105936" y="3601192"/>
                </a:cubicBezTo>
                <a:lnTo>
                  <a:pt x="10105936" y="3809851"/>
                </a:lnTo>
                <a:lnTo>
                  <a:pt x="0" y="3809851"/>
                </a:lnTo>
                <a:lnTo>
                  <a:pt x="0" y="3761009"/>
                </a:lnTo>
                <a:cubicBezTo>
                  <a:pt x="0" y="2691837"/>
                  <a:pt x="0" y="144771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6B32C-D462-4034-BF1F-AAA2222C8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75" y="2175024"/>
            <a:ext cx="1997273" cy="1997273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5423254"/>
            <a:ext cx="9202048" cy="102993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152" y="48075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152" y="43503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9038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9192" y="0"/>
            <a:ext cx="8056297" cy="6858000"/>
          </a:xfrm>
          <a:custGeom>
            <a:avLst/>
            <a:gdLst>
              <a:gd name="connsiteX0" fmla="*/ 0 w 8056297"/>
              <a:gd name="connsiteY0" fmla="*/ 0 h 6858000"/>
              <a:gd name="connsiteX1" fmla="*/ 8056297 w 8056297"/>
              <a:gd name="connsiteY1" fmla="*/ 0 h 6858000"/>
              <a:gd name="connsiteX2" fmla="*/ 8056297 w 8056297"/>
              <a:gd name="connsiteY2" fmla="*/ 223850 h 6858000"/>
              <a:gd name="connsiteX3" fmla="*/ 8056297 w 8056297"/>
              <a:gd name="connsiteY3" fmla="*/ 6587097 h 6858000"/>
              <a:gd name="connsiteX4" fmla="*/ 8056297 w 8056297"/>
              <a:gd name="connsiteY4" fmla="*/ 6858000 h 6858000"/>
              <a:gd name="connsiteX5" fmla="*/ 3114070 w 8056297"/>
              <a:gd name="connsiteY5" fmla="*/ 6858000 h 6858000"/>
              <a:gd name="connsiteX6" fmla="*/ 2935863 w 8056297"/>
              <a:gd name="connsiteY6" fmla="*/ 6807788 h 6858000"/>
              <a:gd name="connsiteX7" fmla="*/ 0 w 8056297"/>
              <a:gd name="connsiteY7" fmla="*/ 2811350 h 6858000"/>
              <a:gd name="connsiteX8" fmla="*/ 0 w 8056297"/>
              <a:gd name="connsiteY8" fmla="*/ 126445 h 6858000"/>
              <a:gd name="connsiteX9" fmla="*/ 0 w 8056297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6297" h="6858000">
                <a:moveTo>
                  <a:pt x="0" y="0"/>
                </a:moveTo>
                <a:lnTo>
                  <a:pt x="8056297" y="0"/>
                </a:lnTo>
                <a:lnTo>
                  <a:pt x="8056297" y="223850"/>
                </a:lnTo>
                <a:cubicBezTo>
                  <a:pt x="8056297" y="1771667"/>
                  <a:pt x="8056297" y="3835422"/>
                  <a:pt x="8056297" y="6587097"/>
                </a:cubicBezTo>
                <a:lnTo>
                  <a:pt x="8056297" y="6858000"/>
                </a:lnTo>
                <a:lnTo>
                  <a:pt x="3114070" y="6858000"/>
                </a:lnTo>
                <a:lnTo>
                  <a:pt x="2935863" y="6807788"/>
                </a:lnTo>
                <a:cubicBezTo>
                  <a:pt x="1205245" y="6277787"/>
                  <a:pt x="0" y="4673939"/>
                  <a:pt x="0" y="2811350"/>
                </a:cubicBezTo>
                <a:cubicBezTo>
                  <a:pt x="0" y="2811350"/>
                  <a:pt x="0" y="2811350"/>
                  <a:pt x="0" y="1264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43649" y="2857117"/>
            <a:ext cx="1316248" cy="358287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088" y="1412875"/>
            <a:ext cx="630076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7400" y="4495800"/>
            <a:ext cx="4673456" cy="195738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81521" y="1770707"/>
            <a:ext cx="3602492" cy="127729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81521" y="1424119"/>
            <a:ext cx="3602492" cy="31055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490848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5334000" y="3853580"/>
            <a:ext cx="6873945" cy="3004421"/>
          </a:xfrm>
          <a:custGeom>
            <a:avLst/>
            <a:gdLst>
              <a:gd name="connsiteX0" fmla="*/ 3131715 w 6873945"/>
              <a:gd name="connsiteY0" fmla="*/ 226 h 3004421"/>
              <a:gd name="connsiteX1" fmla="*/ 6873945 w 6873945"/>
              <a:gd name="connsiteY1" fmla="*/ 549103 h 3004421"/>
              <a:gd name="connsiteX2" fmla="*/ 6873945 w 6873945"/>
              <a:gd name="connsiteY2" fmla="*/ 2848107 h 3004421"/>
              <a:gd name="connsiteX3" fmla="*/ 6873945 w 6873945"/>
              <a:gd name="connsiteY3" fmla="*/ 3004421 h 3004421"/>
              <a:gd name="connsiteX4" fmla="*/ 0 w 6873945"/>
              <a:gd name="connsiteY4" fmla="*/ 3004421 h 3004421"/>
              <a:gd name="connsiteX5" fmla="*/ 0 w 6873945"/>
              <a:gd name="connsiteY5" fmla="*/ 2711764 h 3004421"/>
              <a:gd name="connsiteX6" fmla="*/ 0 w 6873945"/>
              <a:gd name="connsiteY6" fmla="*/ 1986869 h 3004421"/>
              <a:gd name="connsiteX7" fmla="*/ 3131715 w 6873945"/>
              <a:gd name="connsiteY7" fmla="*/ 226 h 30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3945" h="3004421">
                <a:moveTo>
                  <a:pt x="3131715" y="226"/>
                </a:moveTo>
                <a:cubicBezTo>
                  <a:pt x="4748449" y="11559"/>
                  <a:pt x="6466935" y="445480"/>
                  <a:pt x="6873945" y="549103"/>
                </a:cubicBezTo>
                <a:cubicBezTo>
                  <a:pt x="6873945" y="549103"/>
                  <a:pt x="6873945" y="549103"/>
                  <a:pt x="6873945" y="2848107"/>
                </a:cubicBezTo>
                <a:lnTo>
                  <a:pt x="6873945" y="3004421"/>
                </a:lnTo>
                <a:lnTo>
                  <a:pt x="0" y="3004421"/>
                </a:lnTo>
                <a:lnTo>
                  <a:pt x="0" y="2711764"/>
                </a:lnTo>
                <a:cubicBezTo>
                  <a:pt x="0" y="2477761"/>
                  <a:pt x="0" y="2236211"/>
                  <a:pt x="0" y="1986869"/>
                </a:cubicBezTo>
                <a:cubicBezTo>
                  <a:pt x="0" y="400145"/>
                  <a:pt x="1514981" y="-11108"/>
                  <a:pt x="3131715" y="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836613"/>
            <a:ext cx="4986972" cy="573047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6221413" cy="20912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3958859"/>
            <a:ext cx="4840287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857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4AF2-7748-4C82-8CED-A0007D37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3759-DE2A-42C5-B057-0848BDD6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CCD8B-1AF1-46DE-9CDF-DED1ED9D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2019-09-10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43E5-8FB5-4346-88F2-6137624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9FDE-1B2B-405A-B060-351DF8E1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6037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5121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792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0"/>
            <a:ext cx="6759210" cy="4518977"/>
          </a:xfrm>
          <a:custGeom>
            <a:avLst/>
            <a:gdLst>
              <a:gd name="connsiteX0" fmla="*/ 0 w 6759210"/>
              <a:gd name="connsiteY0" fmla="*/ 0 h 4518977"/>
              <a:gd name="connsiteX1" fmla="*/ 6759210 w 6759210"/>
              <a:gd name="connsiteY1" fmla="*/ 0 h 4518977"/>
              <a:gd name="connsiteX2" fmla="*/ 6756415 w 6759210"/>
              <a:gd name="connsiteY2" fmla="*/ 16666 h 4518977"/>
              <a:gd name="connsiteX3" fmla="*/ 6372387 w 6759210"/>
              <a:gd name="connsiteY3" fmla="*/ 2306550 h 4518977"/>
              <a:gd name="connsiteX4" fmla="*/ 3762973 w 6759210"/>
              <a:gd name="connsiteY4" fmla="*/ 4518977 h 4518977"/>
              <a:gd name="connsiteX5" fmla="*/ 339369 w 6759210"/>
              <a:gd name="connsiteY5" fmla="*/ 4518977 h 4518977"/>
              <a:gd name="connsiteX6" fmla="*/ 0 w 6759210"/>
              <a:gd name="connsiteY6" fmla="*/ 4518977 h 4518977"/>
              <a:gd name="connsiteX7" fmla="*/ 0 w 6759210"/>
              <a:gd name="connsiteY7" fmla="*/ 0 h 451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210" h="4518977">
                <a:moveTo>
                  <a:pt x="0" y="0"/>
                </a:moveTo>
                <a:lnTo>
                  <a:pt x="6759210" y="0"/>
                </a:lnTo>
                <a:lnTo>
                  <a:pt x="6756415" y="16666"/>
                </a:lnTo>
                <a:cubicBezTo>
                  <a:pt x="6686854" y="431442"/>
                  <a:pt x="6569700" y="1130011"/>
                  <a:pt x="6372387" y="2306550"/>
                </a:cubicBezTo>
                <a:cubicBezTo>
                  <a:pt x="6162872" y="3588428"/>
                  <a:pt x="5058156" y="4518977"/>
                  <a:pt x="3762973" y="4518977"/>
                </a:cubicBezTo>
                <a:cubicBezTo>
                  <a:pt x="3762973" y="4518977"/>
                  <a:pt x="3762973" y="4518977"/>
                  <a:pt x="339369" y="4518977"/>
                </a:cubicBezTo>
                <a:lnTo>
                  <a:pt x="0" y="45189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374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814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838" y="777924"/>
            <a:ext cx="5321672" cy="57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6553200" y="1"/>
            <a:ext cx="5638800" cy="5355237"/>
          </a:xfrm>
          <a:custGeom>
            <a:avLst/>
            <a:gdLst>
              <a:gd name="connsiteX0" fmla="*/ 0 w 5638800"/>
              <a:gd name="connsiteY0" fmla="*/ 0 h 5355237"/>
              <a:gd name="connsiteX1" fmla="*/ 5638800 w 5638800"/>
              <a:gd name="connsiteY1" fmla="*/ 0 h 5355237"/>
              <a:gd name="connsiteX2" fmla="*/ 5638800 w 5638800"/>
              <a:gd name="connsiteY2" fmla="*/ 262266 h 5355237"/>
              <a:gd name="connsiteX3" fmla="*/ 5638800 w 5638800"/>
              <a:gd name="connsiteY3" fmla="*/ 4904579 h 5355237"/>
              <a:gd name="connsiteX4" fmla="*/ 0 w 5638800"/>
              <a:gd name="connsiteY4" fmla="*/ 3724580 h 5355237"/>
              <a:gd name="connsiteX5" fmla="*/ 0 w 5638800"/>
              <a:gd name="connsiteY5" fmla="*/ 298668 h 5355237"/>
              <a:gd name="connsiteX6" fmla="*/ 0 w 5638800"/>
              <a:gd name="connsiteY6" fmla="*/ 0 h 535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8800" h="5355237">
                <a:moveTo>
                  <a:pt x="0" y="0"/>
                </a:moveTo>
                <a:lnTo>
                  <a:pt x="5638800" y="0"/>
                </a:lnTo>
                <a:lnTo>
                  <a:pt x="5638800" y="262266"/>
                </a:lnTo>
                <a:cubicBezTo>
                  <a:pt x="5638800" y="4904579"/>
                  <a:pt x="5638800" y="4904579"/>
                  <a:pt x="5638800" y="4904579"/>
                </a:cubicBezTo>
                <a:cubicBezTo>
                  <a:pt x="4971047" y="5074669"/>
                  <a:pt x="0" y="6329082"/>
                  <a:pt x="0" y="3724580"/>
                </a:cubicBezTo>
                <a:cubicBezTo>
                  <a:pt x="0" y="2292104"/>
                  <a:pt x="0" y="1172982"/>
                  <a:pt x="0" y="298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792932" y="8382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2932" y="17526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751" y="1337969"/>
            <a:ext cx="5777031" cy="518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2" y="0"/>
            <a:ext cx="9973295" cy="4193362"/>
          </a:xfrm>
          <a:custGeom>
            <a:avLst/>
            <a:gdLst>
              <a:gd name="connsiteX0" fmla="*/ 0 w 9973295"/>
              <a:gd name="connsiteY0" fmla="*/ 0 h 4193362"/>
              <a:gd name="connsiteX1" fmla="*/ 9912010 w 9973295"/>
              <a:gd name="connsiteY1" fmla="*/ 0 h 4193362"/>
              <a:gd name="connsiteX2" fmla="*/ 9927053 w 9973295"/>
              <a:gd name="connsiteY2" fmla="*/ 149768 h 4193362"/>
              <a:gd name="connsiteX3" fmla="*/ 7984937 w 9973295"/>
              <a:gd name="connsiteY3" fmla="*/ 4193362 h 4193362"/>
              <a:gd name="connsiteX4" fmla="*/ 0 w 9973295"/>
              <a:gd name="connsiteY4" fmla="*/ 4193362 h 4193362"/>
              <a:gd name="connsiteX5" fmla="*/ 0 w 9973295"/>
              <a:gd name="connsiteY5" fmla="*/ 0 h 419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295" h="4193362">
                <a:moveTo>
                  <a:pt x="0" y="0"/>
                </a:moveTo>
                <a:lnTo>
                  <a:pt x="9912010" y="0"/>
                </a:lnTo>
                <a:lnTo>
                  <a:pt x="9927053" y="149768"/>
                </a:lnTo>
                <a:cubicBezTo>
                  <a:pt x="10097391" y="2056447"/>
                  <a:pt x="9870584" y="4193362"/>
                  <a:pt x="7984937" y="4193362"/>
                </a:cubicBezTo>
                <a:cubicBezTo>
                  <a:pt x="0" y="4193362"/>
                  <a:pt x="0" y="4193362"/>
                  <a:pt x="0" y="41933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31683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23123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720915"/>
            <a:ext cx="4707110" cy="7276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37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1861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6607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533400"/>
            <a:ext cx="8534400" cy="6324600"/>
          </a:xfrm>
          <a:custGeom>
            <a:avLst/>
            <a:gdLst>
              <a:gd name="connsiteX0" fmla="*/ 0 w 8534400"/>
              <a:gd name="connsiteY0" fmla="*/ 0 h 6324600"/>
              <a:gd name="connsiteX1" fmla="*/ 348343 w 8534400"/>
              <a:gd name="connsiteY1" fmla="*/ 58194 h 6324600"/>
              <a:gd name="connsiteX2" fmla="*/ 8534400 w 8534400"/>
              <a:gd name="connsiteY2" fmla="*/ 1818574 h 6324600"/>
              <a:gd name="connsiteX3" fmla="*/ 8534400 w 8534400"/>
              <a:gd name="connsiteY3" fmla="*/ 6186046 h 6324600"/>
              <a:gd name="connsiteX4" fmla="*/ 8534400 w 8534400"/>
              <a:gd name="connsiteY4" fmla="*/ 6324600 h 6324600"/>
              <a:gd name="connsiteX5" fmla="*/ 0 w 8534400"/>
              <a:gd name="connsiteY5" fmla="*/ 6324600 h 6324600"/>
              <a:gd name="connsiteX6" fmla="*/ 0 w 8534400"/>
              <a:gd name="connsiteY6" fmla="*/ 6241218 h 6324600"/>
              <a:gd name="connsiteX7" fmla="*/ 0 w 853440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324600">
                <a:moveTo>
                  <a:pt x="0" y="0"/>
                </a:moveTo>
                <a:cubicBezTo>
                  <a:pt x="116114" y="14549"/>
                  <a:pt x="232229" y="29097"/>
                  <a:pt x="348343" y="58194"/>
                </a:cubicBezTo>
                <a:cubicBezTo>
                  <a:pt x="3556000" y="611041"/>
                  <a:pt x="6284686" y="1207533"/>
                  <a:pt x="8534400" y="1818574"/>
                </a:cubicBezTo>
                <a:cubicBezTo>
                  <a:pt x="8534400" y="1818574"/>
                  <a:pt x="8534400" y="1818574"/>
                  <a:pt x="8534400" y="6186046"/>
                </a:cubicBezTo>
                <a:lnTo>
                  <a:pt x="8534400" y="6324600"/>
                </a:lnTo>
                <a:lnTo>
                  <a:pt x="0" y="6324600"/>
                </a:lnTo>
                <a:lnTo>
                  <a:pt x="0" y="6241218"/>
                </a:lnTo>
                <a:cubicBezTo>
                  <a:pt x="0" y="4953254"/>
                  <a:pt x="0" y="29906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194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337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3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1295400" y="1"/>
            <a:ext cx="10896600" cy="5568105"/>
          </a:xfrm>
          <a:custGeom>
            <a:avLst/>
            <a:gdLst>
              <a:gd name="connsiteX0" fmla="*/ 0 w 10896600"/>
              <a:gd name="connsiteY0" fmla="*/ 0 h 5568105"/>
              <a:gd name="connsiteX1" fmla="*/ 10896600 w 10896600"/>
              <a:gd name="connsiteY1" fmla="*/ 0 h 5568105"/>
              <a:gd name="connsiteX2" fmla="*/ 10896600 w 10896600"/>
              <a:gd name="connsiteY2" fmla="*/ 80960 h 5568105"/>
              <a:gd name="connsiteX3" fmla="*/ 10896600 w 10896600"/>
              <a:gd name="connsiteY3" fmla="*/ 5568105 h 5568105"/>
              <a:gd name="connsiteX4" fmla="*/ 10451841 w 10896600"/>
              <a:gd name="connsiteY4" fmla="*/ 5493803 h 5568105"/>
              <a:gd name="connsiteX5" fmla="*/ 0 w 10896600"/>
              <a:gd name="connsiteY5" fmla="*/ 3246176 h 5568105"/>
              <a:gd name="connsiteX6" fmla="*/ 0 w 10896600"/>
              <a:gd name="connsiteY6" fmla="*/ 191975 h 5568105"/>
              <a:gd name="connsiteX7" fmla="*/ 0 w 10896600"/>
              <a:gd name="connsiteY7" fmla="*/ 0 h 55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6600" h="5568105">
                <a:moveTo>
                  <a:pt x="0" y="0"/>
                </a:moveTo>
                <a:lnTo>
                  <a:pt x="10896600" y="0"/>
                </a:lnTo>
                <a:lnTo>
                  <a:pt x="10896600" y="80960"/>
                </a:lnTo>
                <a:cubicBezTo>
                  <a:pt x="10896600" y="1513754"/>
                  <a:pt x="10896600" y="3311770"/>
                  <a:pt x="10896600" y="5568105"/>
                </a:cubicBezTo>
                <a:cubicBezTo>
                  <a:pt x="10748347" y="5549530"/>
                  <a:pt x="10600094" y="5530954"/>
                  <a:pt x="10451841" y="5493803"/>
                </a:cubicBezTo>
                <a:cubicBezTo>
                  <a:pt x="6356350" y="4787937"/>
                  <a:pt x="2872403" y="4026344"/>
                  <a:pt x="0" y="3246176"/>
                </a:cubicBezTo>
                <a:cubicBezTo>
                  <a:pt x="0" y="3246176"/>
                  <a:pt x="0" y="3246176"/>
                  <a:pt x="0" y="1919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16081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6081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2"/>
            <a:ext cx="8664800" cy="5891173"/>
          </a:xfrm>
          <a:custGeom>
            <a:avLst/>
            <a:gdLst>
              <a:gd name="connsiteX0" fmla="*/ 0 w 8664800"/>
              <a:gd name="connsiteY0" fmla="*/ 0 h 5891173"/>
              <a:gd name="connsiteX1" fmla="*/ 8664800 w 8664800"/>
              <a:gd name="connsiteY1" fmla="*/ 0 h 5891173"/>
              <a:gd name="connsiteX2" fmla="*/ 8664384 w 8664800"/>
              <a:gd name="connsiteY2" fmla="*/ 3446 h 5891173"/>
              <a:gd name="connsiteX3" fmla="*/ 4910849 w 8664800"/>
              <a:gd name="connsiteY3" fmla="*/ 5752723 h 5891173"/>
              <a:gd name="connsiteX4" fmla="*/ 136189 w 8664800"/>
              <a:gd name="connsiteY4" fmla="*/ 3904223 h 5891173"/>
              <a:gd name="connsiteX5" fmla="*/ 0 w 8664800"/>
              <a:gd name="connsiteY5" fmla="*/ 3851498 h 5891173"/>
              <a:gd name="connsiteX6" fmla="*/ 0 w 8664800"/>
              <a:gd name="connsiteY6" fmla="*/ 0 h 5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800" h="5891173">
                <a:moveTo>
                  <a:pt x="0" y="0"/>
                </a:moveTo>
                <a:lnTo>
                  <a:pt x="8664800" y="0"/>
                </a:lnTo>
                <a:lnTo>
                  <a:pt x="8664384" y="3446"/>
                </a:lnTo>
                <a:cubicBezTo>
                  <a:pt x="8546736" y="969909"/>
                  <a:pt x="7776240" y="6862054"/>
                  <a:pt x="4910849" y="5752723"/>
                </a:cubicBezTo>
                <a:cubicBezTo>
                  <a:pt x="2738090" y="4911543"/>
                  <a:pt x="1210368" y="4320089"/>
                  <a:pt x="136189" y="3904223"/>
                </a:cubicBezTo>
                <a:lnTo>
                  <a:pt x="0" y="3851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8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703358" y="1531422"/>
            <a:ext cx="9488642" cy="5326579"/>
          </a:xfrm>
          <a:custGeom>
            <a:avLst/>
            <a:gdLst>
              <a:gd name="connsiteX0" fmla="*/ 8600219 w 9488642"/>
              <a:gd name="connsiteY0" fmla="*/ 517 h 5326579"/>
              <a:gd name="connsiteX1" fmla="*/ 9337654 w 9488642"/>
              <a:gd name="connsiteY1" fmla="*/ 75918 h 5326579"/>
              <a:gd name="connsiteX2" fmla="*/ 9488642 w 9488642"/>
              <a:gd name="connsiteY2" fmla="*/ 108110 h 5326579"/>
              <a:gd name="connsiteX3" fmla="*/ 9488642 w 9488642"/>
              <a:gd name="connsiteY3" fmla="*/ 5326579 h 5326579"/>
              <a:gd name="connsiteX4" fmla="*/ 0 w 9488642"/>
              <a:gd name="connsiteY4" fmla="*/ 5326579 h 5326579"/>
              <a:gd name="connsiteX5" fmla="*/ 239796 w 9488642"/>
              <a:gd name="connsiteY5" fmla="*/ 5146683 h 5326579"/>
              <a:gd name="connsiteX6" fmla="*/ 5947966 w 9488642"/>
              <a:gd name="connsiteY6" fmla="*/ 864382 h 5326579"/>
              <a:gd name="connsiteX7" fmla="*/ 8600219 w 9488642"/>
              <a:gd name="connsiteY7" fmla="*/ 517 h 53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8642" h="5326579">
                <a:moveTo>
                  <a:pt x="8600219" y="517"/>
                </a:moveTo>
                <a:cubicBezTo>
                  <a:pt x="8847532" y="4354"/>
                  <a:pt x="9094309" y="29531"/>
                  <a:pt x="9337654" y="75918"/>
                </a:cubicBezTo>
                <a:lnTo>
                  <a:pt x="9488642" y="108110"/>
                </a:lnTo>
                <a:lnTo>
                  <a:pt x="9488642" y="5326579"/>
                </a:lnTo>
                <a:lnTo>
                  <a:pt x="0" y="5326579"/>
                </a:lnTo>
                <a:lnTo>
                  <a:pt x="239796" y="5146683"/>
                </a:lnTo>
                <a:cubicBezTo>
                  <a:pt x="5947966" y="864382"/>
                  <a:pt x="5947966" y="864382"/>
                  <a:pt x="5947966" y="864382"/>
                </a:cubicBezTo>
                <a:cubicBezTo>
                  <a:pt x="6737823" y="271827"/>
                  <a:pt x="7672794" y="-13871"/>
                  <a:pt x="8600219" y="5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956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8099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0"/>
            <a:ext cx="12192000" cy="5873580"/>
          </a:xfrm>
          <a:custGeom>
            <a:avLst/>
            <a:gdLst>
              <a:gd name="connsiteX0" fmla="*/ 0 w 12192000"/>
              <a:gd name="connsiteY0" fmla="*/ 0 h 5873580"/>
              <a:gd name="connsiteX1" fmla="*/ 12192000 w 12192000"/>
              <a:gd name="connsiteY1" fmla="*/ 0 h 5873580"/>
              <a:gd name="connsiteX2" fmla="*/ 12192000 w 12192000"/>
              <a:gd name="connsiteY2" fmla="*/ 448624 h 5873580"/>
              <a:gd name="connsiteX3" fmla="*/ 12192000 w 12192000"/>
              <a:gd name="connsiteY3" fmla="*/ 2347836 h 5873580"/>
              <a:gd name="connsiteX4" fmla="*/ 0 w 12192000"/>
              <a:gd name="connsiteY4" fmla="*/ 4899184 h 5873580"/>
              <a:gd name="connsiteX5" fmla="*/ 0 w 12192000"/>
              <a:gd name="connsiteY5" fmla="*/ 176498 h 5873580"/>
              <a:gd name="connsiteX6" fmla="*/ 0 w 12192000"/>
              <a:gd name="connsiteY6" fmla="*/ 0 h 58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73580">
                <a:moveTo>
                  <a:pt x="0" y="0"/>
                </a:moveTo>
                <a:lnTo>
                  <a:pt x="12192000" y="0"/>
                </a:lnTo>
                <a:lnTo>
                  <a:pt x="12192000" y="448624"/>
                </a:lnTo>
                <a:cubicBezTo>
                  <a:pt x="12192000" y="1051556"/>
                  <a:pt x="12192000" y="1684140"/>
                  <a:pt x="12192000" y="2347836"/>
                </a:cubicBezTo>
                <a:cubicBezTo>
                  <a:pt x="12192000" y="7979192"/>
                  <a:pt x="1443790" y="5266946"/>
                  <a:pt x="0" y="4899184"/>
                </a:cubicBezTo>
                <a:cubicBezTo>
                  <a:pt x="0" y="4899184"/>
                  <a:pt x="0" y="4899184"/>
                  <a:pt x="0" y="1764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902619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817018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3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0"/>
            <a:ext cx="6309360" cy="4765196"/>
          </a:xfrm>
          <a:custGeom>
            <a:avLst/>
            <a:gdLst>
              <a:gd name="connsiteX0" fmla="*/ 0 w 6309360"/>
              <a:gd name="connsiteY0" fmla="*/ 0 h 4765196"/>
              <a:gd name="connsiteX1" fmla="*/ 6309360 w 6309360"/>
              <a:gd name="connsiteY1" fmla="*/ 0 h 4765196"/>
              <a:gd name="connsiteX2" fmla="*/ 6309360 w 6309360"/>
              <a:gd name="connsiteY2" fmla="*/ 56339 h 4765196"/>
              <a:gd name="connsiteX3" fmla="*/ 6309360 w 6309360"/>
              <a:gd name="connsiteY3" fmla="*/ 4765196 h 4765196"/>
              <a:gd name="connsiteX4" fmla="*/ 6030064 w 6309360"/>
              <a:gd name="connsiteY4" fmla="*/ 4718537 h 4765196"/>
              <a:gd name="connsiteX5" fmla="*/ 161022 w 6309360"/>
              <a:gd name="connsiteY5" fmla="*/ 3490219 h 4765196"/>
              <a:gd name="connsiteX6" fmla="*/ 0 w 6309360"/>
              <a:gd name="connsiteY6" fmla="*/ 3448369 h 4765196"/>
              <a:gd name="connsiteX7" fmla="*/ 0 w 6309360"/>
              <a:gd name="connsiteY7" fmla="*/ 0 h 476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9360" h="4765196">
                <a:moveTo>
                  <a:pt x="0" y="0"/>
                </a:moveTo>
                <a:lnTo>
                  <a:pt x="6309360" y="0"/>
                </a:lnTo>
                <a:lnTo>
                  <a:pt x="6309360" y="56339"/>
                </a:lnTo>
                <a:cubicBezTo>
                  <a:pt x="6309360" y="1086668"/>
                  <a:pt x="6309360" y="2585327"/>
                  <a:pt x="6309360" y="4765196"/>
                </a:cubicBezTo>
                <a:cubicBezTo>
                  <a:pt x="6216261" y="4753531"/>
                  <a:pt x="6123163" y="4741867"/>
                  <a:pt x="6030064" y="4718537"/>
                </a:cubicBezTo>
                <a:cubicBezTo>
                  <a:pt x="3779692" y="4330681"/>
                  <a:pt x="1823345" y="3916032"/>
                  <a:pt x="161022" y="3490219"/>
                </a:cubicBezTo>
                <a:lnTo>
                  <a:pt x="0" y="3448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" y="228600"/>
            <a:ext cx="4176384" cy="697992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3570847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423337"/>
            <a:ext cx="3584661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4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2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2" y="1924738"/>
            <a:ext cx="7237505" cy="4933262"/>
          </a:xfrm>
          <a:custGeom>
            <a:avLst/>
            <a:gdLst>
              <a:gd name="connsiteX0" fmla="*/ 4395998 w 7237505"/>
              <a:gd name="connsiteY0" fmla="*/ 58 h 4933262"/>
              <a:gd name="connsiteX1" fmla="*/ 7233138 w 7237505"/>
              <a:gd name="connsiteY1" fmla="*/ 4903565 h 4933262"/>
              <a:gd name="connsiteX2" fmla="*/ 7237505 w 7237505"/>
              <a:gd name="connsiteY2" fmla="*/ 4933262 h 4933262"/>
              <a:gd name="connsiteX3" fmla="*/ 0 w 7237505"/>
              <a:gd name="connsiteY3" fmla="*/ 4933262 h 4933262"/>
              <a:gd name="connsiteX4" fmla="*/ 0 w 7237505"/>
              <a:gd name="connsiteY4" fmla="*/ 1491292 h 4933262"/>
              <a:gd name="connsiteX5" fmla="*/ 148016 w 7237505"/>
              <a:gd name="connsiteY5" fmla="*/ 1437398 h 4933262"/>
              <a:gd name="connsiteX6" fmla="*/ 3756131 w 7237505"/>
              <a:gd name="connsiteY6" fmla="*/ 123640 h 4933262"/>
              <a:gd name="connsiteX7" fmla="*/ 4395998 w 7237505"/>
              <a:gd name="connsiteY7" fmla="*/ 58 h 493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7505" h="4933262">
                <a:moveTo>
                  <a:pt x="4395998" y="58"/>
                </a:moveTo>
                <a:cubicBezTo>
                  <a:pt x="6238787" y="-15730"/>
                  <a:pt x="6966936" y="3156975"/>
                  <a:pt x="7233138" y="4903565"/>
                </a:cubicBezTo>
                <a:lnTo>
                  <a:pt x="7237505" y="4933262"/>
                </a:lnTo>
                <a:lnTo>
                  <a:pt x="0" y="4933262"/>
                </a:lnTo>
                <a:lnTo>
                  <a:pt x="0" y="1491292"/>
                </a:lnTo>
                <a:lnTo>
                  <a:pt x="148016" y="1437398"/>
                </a:lnTo>
                <a:cubicBezTo>
                  <a:pt x="1090161" y="1094352"/>
                  <a:pt x="2272461" y="663862"/>
                  <a:pt x="3756131" y="123640"/>
                </a:cubicBezTo>
                <a:cubicBezTo>
                  <a:pt x="3983091" y="41001"/>
                  <a:pt x="4196102" y="1771"/>
                  <a:pt x="4395998" y="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8784" y="1696711"/>
            <a:ext cx="464522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457" y="609600"/>
            <a:ext cx="4905075" cy="5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5318739-BF6A-445F-9FEE-5EC1CA74E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62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3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4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5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6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9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2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493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7162801" y="2667000"/>
            <a:ext cx="5029201" cy="4191000"/>
          </a:xfrm>
          <a:custGeom>
            <a:avLst/>
            <a:gdLst>
              <a:gd name="connsiteX0" fmla="*/ 5029201 w 5029201"/>
              <a:gd name="connsiteY0" fmla="*/ 0 h 4191000"/>
              <a:gd name="connsiteX1" fmla="*/ 5029201 w 5029201"/>
              <a:gd name="connsiteY1" fmla="*/ 4050815 h 4191000"/>
              <a:gd name="connsiteX2" fmla="*/ 5029201 w 5029201"/>
              <a:gd name="connsiteY2" fmla="*/ 4191000 h 4191000"/>
              <a:gd name="connsiteX3" fmla="*/ 0 w 5029201"/>
              <a:gd name="connsiteY3" fmla="*/ 4191000 h 4191000"/>
              <a:gd name="connsiteX4" fmla="*/ 0 w 5029201"/>
              <a:gd name="connsiteY4" fmla="*/ 4087004 h 4191000"/>
              <a:gd name="connsiteX5" fmla="*/ 0 w 5029201"/>
              <a:gd name="connsiteY5" fmla="*/ 1070904 h 4191000"/>
              <a:gd name="connsiteX6" fmla="*/ 2360645 w 5029201"/>
              <a:gd name="connsiteY6" fmla="*/ 505467 h 4191000"/>
              <a:gd name="connsiteX7" fmla="*/ 5029201 w 5029201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1" h="4191000">
                <a:moveTo>
                  <a:pt x="5029201" y="0"/>
                </a:moveTo>
                <a:cubicBezTo>
                  <a:pt x="5029201" y="2081302"/>
                  <a:pt x="5029201" y="3317075"/>
                  <a:pt x="5029201" y="4050815"/>
                </a:cubicBezTo>
                <a:lnTo>
                  <a:pt x="5029201" y="4191000"/>
                </a:lnTo>
                <a:lnTo>
                  <a:pt x="0" y="4191000"/>
                </a:lnTo>
                <a:lnTo>
                  <a:pt x="0" y="4087004"/>
                </a:lnTo>
                <a:cubicBezTo>
                  <a:pt x="0" y="1070904"/>
                  <a:pt x="0" y="1070904"/>
                  <a:pt x="0" y="1070904"/>
                </a:cubicBezTo>
                <a:cubicBezTo>
                  <a:pt x="709904" y="873858"/>
                  <a:pt x="1496786" y="685379"/>
                  <a:pt x="2360645" y="505467"/>
                </a:cubicBezTo>
                <a:cubicBezTo>
                  <a:pt x="3121868" y="342690"/>
                  <a:pt x="4960776" y="8567"/>
                  <a:pt x="5029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26722" y="3491378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5"/>
                </a:solidFill>
              </a:rPr>
              <a:t>About </a:t>
            </a:r>
            <a:r>
              <a:rPr lang="en-US" sz="1600" dirty="0" err="1">
                <a:solidFill>
                  <a:schemeClr val="accent5"/>
                </a:solidFill>
              </a:rPr>
              <a:t>Sogeti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26722" y="5407369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5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5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426723" y="5594826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7696201" y="5841671"/>
            <a:ext cx="4087812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pic>
        <p:nvPicPr>
          <p:cNvPr id="10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84066" y="5181600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4DE-9375-4835-B18F-A334E66D7F1C}"/>
              </a:ext>
            </a:extLst>
          </p:cNvPr>
          <p:cNvSpPr/>
          <p:nvPr userDrawn="1"/>
        </p:nvSpPr>
        <p:spPr>
          <a:xfrm>
            <a:off x="401188" y="3861048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7701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0"/>
            <a:ext cx="6096000" cy="5796064"/>
          </a:xfrm>
          <a:custGeom>
            <a:avLst/>
            <a:gdLst>
              <a:gd name="connsiteX0" fmla="*/ 0 w 6096000"/>
              <a:gd name="connsiteY0" fmla="*/ 0 h 5796064"/>
              <a:gd name="connsiteX1" fmla="*/ 6096000 w 6096000"/>
              <a:gd name="connsiteY1" fmla="*/ 0 h 5796064"/>
              <a:gd name="connsiteX2" fmla="*/ 6096000 w 6096000"/>
              <a:gd name="connsiteY2" fmla="*/ 133757 h 5796064"/>
              <a:gd name="connsiteX3" fmla="*/ 6096000 w 6096000"/>
              <a:gd name="connsiteY3" fmla="*/ 4034055 h 5796064"/>
              <a:gd name="connsiteX4" fmla="*/ 0 w 6096000"/>
              <a:gd name="connsiteY4" fmla="*/ 5309105 h 5796064"/>
              <a:gd name="connsiteX5" fmla="*/ 0 w 6096000"/>
              <a:gd name="connsiteY5" fmla="*/ 8972 h 5796064"/>
              <a:gd name="connsiteX6" fmla="*/ 0 w 6096000"/>
              <a:gd name="connsiteY6" fmla="*/ 0 h 579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796064">
                <a:moveTo>
                  <a:pt x="0" y="0"/>
                </a:moveTo>
                <a:lnTo>
                  <a:pt x="6096000" y="0"/>
                </a:lnTo>
                <a:lnTo>
                  <a:pt x="6096000" y="133757"/>
                </a:lnTo>
                <a:cubicBezTo>
                  <a:pt x="6096000" y="1105896"/>
                  <a:pt x="6096000" y="2375629"/>
                  <a:pt x="6096000" y="4034055"/>
                </a:cubicBezTo>
                <a:cubicBezTo>
                  <a:pt x="6096000" y="6848354"/>
                  <a:pt x="721895" y="5492896"/>
                  <a:pt x="0" y="5309105"/>
                </a:cubicBezTo>
                <a:cubicBezTo>
                  <a:pt x="0" y="5309105"/>
                  <a:pt x="0" y="5309105"/>
                  <a:pt x="0" y="89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155492" y="2453640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3"/>
                </a:solidFill>
              </a:rPr>
              <a:t>About </a:t>
            </a:r>
            <a:r>
              <a:rPr lang="en-US" sz="1600" dirty="0" err="1">
                <a:solidFill>
                  <a:schemeClr val="accent3"/>
                </a:solidFill>
              </a:rPr>
              <a:t>Sogeti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155492" y="4369631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3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7175636" y="4555357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20526" y="4596379"/>
            <a:ext cx="3999073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9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526" y="3962400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902" y="39624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278" y="39624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9E7AB6-360B-4526-A05F-E716E577D207}"/>
              </a:ext>
            </a:extLst>
          </p:cNvPr>
          <p:cNvSpPr/>
          <p:nvPr userDrawn="1"/>
        </p:nvSpPr>
        <p:spPr>
          <a:xfrm>
            <a:off x="7155491" y="2852936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5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631598" y="0"/>
            <a:ext cx="4560403" cy="6858001"/>
          </a:xfrm>
          <a:custGeom>
            <a:avLst/>
            <a:gdLst>
              <a:gd name="connsiteX0" fmla="*/ 3889339 w 4560403"/>
              <a:gd name="connsiteY0" fmla="*/ 0 h 6858001"/>
              <a:gd name="connsiteX1" fmla="*/ 4560403 w 4560403"/>
              <a:gd name="connsiteY1" fmla="*/ 0 h 6858001"/>
              <a:gd name="connsiteX2" fmla="*/ 4560403 w 4560403"/>
              <a:gd name="connsiteY2" fmla="*/ 6858001 h 6858001"/>
              <a:gd name="connsiteX3" fmla="*/ 797256 w 4560403"/>
              <a:gd name="connsiteY3" fmla="*/ 6858001 h 6858001"/>
              <a:gd name="connsiteX4" fmla="*/ 788343 w 4560403"/>
              <a:gd name="connsiteY4" fmla="*/ 6827268 h 6858001"/>
              <a:gd name="connsiteX5" fmla="*/ 116308 w 4560403"/>
              <a:gd name="connsiteY5" fmla="*/ 4510048 h 6858001"/>
              <a:gd name="connsiteX6" fmla="*/ 1654161 w 4560403"/>
              <a:gd name="connsiteY6" fmla="*/ 1075400 h 6858001"/>
              <a:gd name="connsiteX7" fmla="*/ 3880655 w 4560403"/>
              <a:gd name="connsiteY7" fmla="*/ 4178 h 6858001"/>
              <a:gd name="connsiteX8" fmla="*/ 3889339 w 4560403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03" h="6858001">
                <a:moveTo>
                  <a:pt x="3889339" y="0"/>
                </a:moveTo>
                <a:lnTo>
                  <a:pt x="4560403" y="0"/>
                </a:lnTo>
                <a:lnTo>
                  <a:pt x="4560403" y="6858001"/>
                </a:lnTo>
                <a:lnTo>
                  <a:pt x="797256" y="6858001"/>
                </a:lnTo>
                <a:lnTo>
                  <a:pt x="788343" y="6827268"/>
                </a:lnTo>
                <a:cubicBezTo>
                  <a:pt x="116308" y="4510048"/>
                  <a:pt x="116308" y="4510048"/>
                  <a:pt x="116308" y="4510048"/>
                </a:cubicBezTo>
                <a:cubicBezTo>
                  <a:pt x="-280530" y="3141724"/>
                  <a:pt x="364088" y="1689508"/>
                  <a:pt x="1654161" y="1075400"/>
                </a:cubicBezTo>
                <a:cubicBezTo>
                  <a:pt x="2768462" y="539282"/>
                  <a:pt x="3456195" y="208397"/>
                  <a:pt x="3880655" y="4178"/>
                </a:cubicBezTo>
                <a:lnTo>
                  <a:pt x="38893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520" y="1654230"/>
            <a:ext cx="7363358" cy="4787097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A0BA180-B662-4DE1-8B30-053ECCE47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407988" y="2118167"/>
            <a:ext cx="11376025" cy="2683397"/>
            <a:chOff x="407988" y="3962400"/>
            <a:chExt cx="11124255" cy="2286000"/>
          </a:xfrm>
          <a:solidFill>
            <a:schemeClr val="bg2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407988" y="4379090"/>
            <a:ext cx="11376025" cy="1963838"/>
            <a:chOff x="407988" y="3962400"/>
            <a:chExt cx="11124255" cy="2286000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8373319" y="3927105"/>
            <a:ext cx="1060048" cy="656220"/>
            <a:chOff x="402908" y="4604216"/>
            <a:chExt cx="920734" cy="56997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4391628" y="3927105"/>
            <a:ext cx="1060048" cy="656220"/>
            <a:chOff x="402908" y="4604216"/>
            <a:chExt cx="920734" cy="56997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617317" y="3927105"/>
            <a:ext cx="1060048" cy="656220"/>
            <a:chOff x="402908" y="4604216"/>
            <a:chExt cx="920734" cy="5699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41" y="1862571"/>
            <a:ext cx="3193059" cy="1978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4726" y="1360456"/>
            <a:ext cx="1694139" cy="19334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41" y="1862571"/>
            <a:ext cx="3193059" cy="1978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01" y="1395468"/>
            <a:ext cx="2168659" cy="2008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381" y="1862571"/>
            <a:ext cx="3193059" cy="1978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1578863"/>
            <a:ext cx="1996972" cy="1727697"/>
          </a:xfrm>
          <a:prstGeom prst="rect">
            <a:avLst/>
          </a:prstGeom>
        </p:spPr>
      </p:pic>
      <p:sp>
        <p:nvSpPr>
          <p:cNvPr id="3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43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90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8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574772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3241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886200"/>
            <a:ext cx="9319260" cy="257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5120014" y="1680518"/>
            <a:ext cx="7071986" cy="5177482"/>
          </a:xfrm>
          <a:custGeom>
            <a:avLst/>
            <a:gdLst>
              <a:gd name="connsiteX0" fmla="*/ 7071986 w 7071986"/>
              <a:gd name="connsiteY0" fmla="*/ 0 h 5177482"/>
              <a:gd name="connsiteX1" fmla="*/ 7071986 w 7071986"/>
              <a:gd name="connsiteY1" fmla="*/ 5177482 h 5177482"/>
              <a:gd name="connsiteX2" fmla="*/ 418101 w 7071986"/>
              <a:gd name="connsiteY2" fmla="*/ 5177482 h 5177482"/>
              <a:gd name="connsiteX3" fmla="*/ 364654 w 7071986"/>
              <a:gd name="connsiteY3" fmla="*/ 4968325 h 5177482"/>
              <a:gd name="connsiteX4" fmla="*/ 0 w 7071986"/>
              <a:gd name="connsiteY4" fmla="*/ 3541321 h 5177482"/>
              <a:gd name="connsiteX5" fmla="*/ 3728314 w 7071986"/>
              <a:gd name="connsiteY5" fmla="*/ 1575222 h 5177482"/>
              <a:gd name="connsiteX6" fmla="*/ 7065199 w 7071986"/>
              <a:gd name="connsiteY6" fmla="*/ 3119 h 5177482"/>
              <a:gd name="connsiteX7" fmla="*/ 7071986 w 7071986"/>
              <a:gd name="connsiteY7" fmla="*/ 0 h 51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1986" h="5177482">
                <a:moveTo>
                  <a:pt x="7071986" y="0"/>
                </a:moveTo>
                <a:lnTo>
                  <a:pt x="7071986" y="5177482"/>
                </a:lnTo>
                <a:lnTo>
                  <a:pt x="418101" y="5177482"/>
                </a:lnTo>
                <a:lnTo>
                  <a:pt x="364654" y="4968325"/>
                </a:lnTo>
                <a:cubicBezTo>
                  <a:pt x="0" y="3541321"/>
                  <a:pt x="0" y="3541321"/>
                  <a:pt x="0" y="3541321"/>
                </a:cubicBezTo>
                <a:cubicBezTo>
                  <a:pt x="1109586" y="2904634"/>
                  <a:pt x="2352357" y="2249268"/>
                  <a:pt x="3728314" y="1575222"/>
                </a:cubicBezTo>
                <a:cubicBezTo>
                  <a:pt x="4522805" y="1180753"/>
                  <a:pt x="6066379" y="462615"/>
                  <a:pt x="7065199" y="3119"/>
                </a:cubicBezTo>
                <a:lnTo>
                  <a:pt x="70719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856419" y="1375746"/>
            <a:ext cx="5927594" cy="4974907"/>
            <a:chOff x="5532556" y="1291077"/>
            <a:chExt cx="5927594" cy="49749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556" y="1291077"/>
              <a:ext cx="5927594" cy="49749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17920" y="5250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10%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39940" y="4488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00060" y="375666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30%</a:t>
              </a:r>
            </a:p>
          </p:txBody>
        </p:sp>
      </p:grp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4083602"/>
            <a:ext cx="4591062" cy="21704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7095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-19436" y="0"/>
            <a:ext cx="8471853" cy="6858000"/>
          </a:xfrm>
          <a:custGeom>
            <a:avLst/>
            <a:gdLst>
              <a:gd name="connsiteX0" fmla="*/ 0 w 8471853"/>
              <a:gd name="connsiteY0" fmla="*/ 0 h 6858000"/>
              <a:gd name="connsiteX1" fmla="*/ 4495269 w 8471853"/>
              <a:gd name="connsiteY1" fmla="*/ 851475 h 6858000"/>
              <a:gd name="connsiteX2" fmla="*/ 8471853 w 8471853"/>
              <a:gd name="connsiteY2" fmla="*/ 1803973 h 6858000"/>
              <a:gd name="connsiteX3" fmla="*/ 8471853 w 8471853"/>
              <a:gd name="connsiteY3" fmla="*/ 6626401 h 6858000"/>
              <a:gd name="connsiteX4" fmla="*/ 8471853 w 8471853"/>
              <a:gd name="connsiteY4" fmla="*/ 6858000 h 6858000"/>
              <a:gd name="connsiteX5" fmla="*/ 0 w 8471853"/>
              <a:gd name="connsiteY5" fmla="*/ 6858000 h 6858000"/>
              <a:gd name="connsiteX6" fmla="*/ 0 w 8471853"/>
              <a:gd name="connsiteY6" fmla="*/ 6823731 h 6858000"/>
              <a:gd name="connsiteX7" fmla="*/ 0 w 847185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1853" h="6858000">
                <a:moveTo>
                  <a:pt x="0" y="0"/>
                </a:moveTo>
                <a:cubicBezTo>
                  <a:pt x="115264" y="14432"/>
                  <a:pt x="3212965" y="577272"/>
                  <a:pt x="4495269" y="851475"/>
                </a:cubicBezTo>
                <a:cubicBezTo>
                  <a:pt x="5950468" y="1154543"/>
                  <a:pt x="7275996" y="1472042"/>
                  <a:pt x="8471853" y="1803973"/>
                </a:cubicBezTo>
                <a:cubicBezTo>
                  <a:pt x="8471853" y="1803973"/>
                  <a:pt x="8471853" y="1803973"/>
                  <a:pt x="8471853" y="6626401"/>
                </a:cubicBezTo>
                <a:lnTo>
                  <a:pt x="8471853" y="6858000"/>
                </a:lnTo>
                <a:lnTo>
                  <a:pt x="0" y="6858000"/>
                </a:lnTo>
                <a:lnTo>
                  <a:pt x="0" y="6823731"/>
                </a:lnTo>
                <a:cubicBezTo>
                  <a:pt x="0" y="5587721"/>
                  <a:pt x="0" y="350602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42" y="2946400"/>
            <a:ext cx="3512278" cy="315396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933768"/>
            <a:ext cx="9864476" cy="4791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524000"/>
            <a:ext cx="5701406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29800" y="1830614"/>
            <a:ext cx="1954212" cy="243658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9800" y="5899190"/>
            <a:ext cx="1954212" cy="55399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8454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 userDrawn="1"/>
        </p:nvSpPr>
        <p:spPr>
          <a:xfrm>
            <a:off x="2421624" y="4103226"/>
            <a:ext cx="9770376" cy="2754775"/>
          </a:xfrm>
          <a:custGeom>
            <a:avLst/>
            <a:gdLst>
              <a:gd name="connsiteX0" fmla="*/ 3514064 w 9770376"/>
              <a:gd name="connsiteY0" fmla="*/ 0 h 2754775"/>
              <a:gd name="connsiteX1" fmla="*/ 9770376 w 9770376"/>
              <a:gd name="connsiteY1" fmla="*/ 0 h 2754775"/>
              <a:gd name="connsiteX2" fmla="*/ 9770376 w 9770376"/>
              <a:gd name="connsiteY2" fmla="*/ 2754775 h 2754775"/>
              <a:gd name="connsiteX3" fmla="*/ 0 w 9770376"/>
              <a:gd name="connsiteY3" fmla="*/ 2754775 h 2754775"/>
              <a:gd name="connsiteX4" fmla="*/ 12200 w 9770376"/>
              <a:gd name="connsiteY4" fmla="*/ 2696642 h 2754775"/>
              <a:gd name="connsiteX5" fmla="*/ 3514064 w 9770376"/>
              <a:gd name="connsiteY5" fmla="*/ 0 h 275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0376" h="2754775">
                <a:moveTo>
                  <a:pt x="3514064" y="0"/>
                </a:moveTo>
                <a:cubicBezTo>
                  <a:pt x="3514064" y="0"/>
                  <a:pt x="3514064" y="0"/>
                  <a:pt x="9770376" y="0"/>
                </a:cubicBezTo>
                <a:lnTo>
                  <a:pt x="9770376" y="2754775"/>
                </a:lnTo>
                <a:lnTo>
                  <a:pt x="0" y="2754775"/>
                </a:lnTo>
                <a:lnTo>
                  <a:pt x="12200" y="2696642"/>
                </a:lnTo>
                <a:cubicBezTo>
                  <a:pt x="419422" y="1115950"/>
                  <a:pt x="1846958" y="0"/>
                  <a:pt x="3514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00" y="2397346"/>
            <a:ext cx="1447800" cy="142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3940" y="2397346"/>
            <a:ext cx="1219200" cy="1427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7389" y="2472545"/>
            <a:ext cx="1135766" cy="1231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5232" y="2397346"/>
            <a:ext cx="1092708" cy="1427349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5404518" y="3855720"/>
            <a:ext cx="737292" cy="517956"/>
            <a:chOff x="4724400" y="3918586"/>
            <a:chExt cx="861243" cy="60503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7192678" y="3855720"/>
            <a:ext cx="737292" cy="517956"/>
            <a:chOff x="4724400" y="3918586"/>
            <a:chExt cx="861243" cy="6050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9011318" y="3855720"/>
            <a:ext cx="737292" cy="517956"/>
            <a:chOff x="4724400" y="3918586"/>
            <a:chExt cx="861243" cy="6050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0657238" y="3855720"/>
            <a:ext cx="737292" cy="517956"/>
            <a:chOff x="4724400" y="3918586"/>
            <a:chExt cx="861243" cy="6050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0522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554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0586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0890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8148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5400000">
            <a:off x="11885731" y="885110"/>
            <a:ext cx="1723717" cy="344332"/>
            <a:chOff x="12496801" y="706628"/>
            <a:chExt cx="2975350" cy="594360"/>
          </a:xfrm>
        </p:grpSpPr>
        <p:sp>
          <p:nvSpPr>
            <p:cNvPr id="5" name="Rectangle 4"/>
            <p:cNvSpPr/>
            <p:nvPr userDrawn="1"/>
          </p:nvSpPr>
          <p:spPr>
            <a:xfrm>
              <a:off x="12496801" y="706628"/>
              <a:ext cx="595070" cy="594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3091871" y="706628"/>
              <a:ext cx="595070" cy="5943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686941" y="706628"/>
              <a:ext cx="595070" cy="5943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4282011" y="706628"/>
              <a:ext cx="595070" cy="594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877081" y="706628"/>
              <a:ext cx="595070" cy="5943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26" name="Rectangle 25"/>
          <p:cNvSpPr/>
          <p:nvPr userDrawn="1"/>
        </p:nvSpPr>
        <p:spPr>
          <a:xfrm rot="16200000">
            <a:off x="11722550" y="4349305"/>
            <a:ext cx="1394613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2"/>
                </a:solidFill>
              </a:rPr>
              <a:t>Infographic Palette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575423" y="2015626"/>
            <a:ext cx="347472" cy="4821246"/>
            <a:chOff x="12575423" y="2604463"/>
            <a:chExt cx="347472" cy="482124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2575423" y="2604463"/>
              <a:ext cx="347472" cy="347472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575423" y="2951375"/>
              <a:ext cx="347472" cy="347472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2575423" y="4334164"/>
              <a:ext cx="347472" cy="347472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575423" y="5710816"/>
              <a:ext cx="347472" cy="347472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575423" y="6048324"/>
              <a:ext cx="347472" cy="347472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2575423" y="7078237"/>
              <a:ext cx="347472" cy="347472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5423" y="6735214"/>
              <a:ext cx="347472" cy="347472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2575423" y="6391347"/>
              <a:ext cx="347472" cy="347472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2575423" y="4679467"/>
              <a:ext cx="347472" cy="347472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2575423" y="5022490"/>
              <a:ext cx="347472" cy="347472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2575423" y="5367793"/>
              <a:ext cx="347472" cy="347472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2575423" y="3298847"/>
              <a:ext cx="347472" cy="347472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5423" y="3644150"/>
              <a:ext cx="347472" cy="347472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2575423" y="3987173"/>
              <a:ext cx="347472" cy="347472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60" name="Rectangle 59"/>
          <p:cNvSpPr/>
          <p:nvPr userDrawn="1"/>
        </p:nvSpPr>
        <p:spPr>
          <a:xfrm rot="16200000">
            <a:off x="12134522" y="931087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6B891F87-FC12-4886-BFFF-3650CBF749D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4" r:id="rId2"/>
    <p:sldLayoutId id="2147483735" r:id="rId3"/>
    <p:sldLayoutId id="2147483786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34" r:id="rId10"/>
    <p:sldLayoutId id="2147483828" r:id="rId11"/>
    <p:sldLayoutId id="2147483829" r:id="rId12"/>
    <p:sldLayoutId id="2147483830" r:id="rId13"/>
    <p:sldLayoutId id="2147483835" r:id="rId14"/>
    <p:sldLayoutId id="2147483739" r:id="rId15"/>
    <p:sldLayoutId id="2147483883" r:id="rId16"/>
    <p:sldLayoutId id="214748388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AE30AD3-7924-40B9-9A1E-6656E5AA30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178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CD4C134-3306-4134-A470-23BD6D9F871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78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hf sldNum="0" hdr="0" ft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60BA68F-C069-4DD4-AD7B-A5C154831E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  <p:sldLayoutId id="214748383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4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71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6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mybinder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fUGhug-i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youtube.com/watch?v=40riCqvRoM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Image recognition with Artificial Neural Net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86DC68-7D64-4E92-A384-21EAF4356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Simon Johansson</a:t>
            </a:r>
          </a:p>
        </p:txBody>
      </p:sp>
    </p:spTree>
    <p:extLst>
      <p:ext uri="{BB962C8B-B14F-4D97-AF65-F5344CB8AC3E}">
        <p14:creationId xmlns:p14="http://schemas.microsoft.com/office/powerpoint/2010/main" val="161634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919669"/>
            <a:ext cx="10923638" cy="13176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Difference between images and structured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21391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More important with nearby pixels similar with time dependent signals where measures close in time are more important.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66B93-9E9D-4F2A-9E1B-2858D842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565" y="2398924"/>
            <a:ext cx="3842840" cy="2060151"/>
          </a:xfrm>
          <a:prstGeom prst="rect">
            <a:avLst/>
          </a:prstGeom>
        </p:spPr>
      </p:pic>
      <p:pic>
        <p:nvPicPr>
          <p:cNvPr id="5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575B1AFD-B08B-4833-84C6-2EFBA4B8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472934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17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4339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Computers can take pictures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But computers doesn’t understand or see images just displays them.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The eye and brain where developed over 600milj years.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How can we make the computer understand what's in an image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B3E3B-FE2B-4A43-AA5B-2AD0FF7B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78" y="578905"/>
            <a:ext cx="3065686" cy="3240038"/>
          </a:xfrm>
          <a:prstGeom prst="rect">
            <a:avLst/>
          </a:prstGeom>
        </p:spPr>
      </p:pic>
      <p:pic>
        <p:nvPicPr>
          <p:cNvPr id="3074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21FF4533-A452-4365-A738-4F8AB6D5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41" y="4067889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8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BA846D71-F54A-4649-AC1B-C2EFEA3ED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352" y="506368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Principles of convolutional net</a:t>
            </a:r>
          </a:p>
        </p:txBody>
      </p:sp>
      <p:pic>
        <p:nvPicPr>
          <p:cNvPr id="1026" name="Picture 2" descr="Image result for convolutional neural network">
            <a:extLst>
              <a:ext uri="{FF2B5EF4-FFF2-40B4-BE49-F238E27FC236}">
                <a16:creationId xmlns:a16="http://schemas.microsoft.com/office/drawing/2014/main" id="{6FA7E201-4D28-42C0-9AAC-480637E4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10" y="1329885"/>
            <a:ext cx="82486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767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Convolution operator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735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Some mathematics (continuous):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/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blipFill>
                <a:blip r:embed="rId3"/>
                <a:stretch>
                  <a:fillRect t="-652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 descr="Convolution of spiky function with box2.gif">
            <a:extLst>
              <a:ext uri="{FF2B5EF4-FFF2-40B4-BE49-F238E27FC236}">
                <a16:creationId xmlns:a16="http://schemas.microsoft.com/office/drawing/2014/main" id="{F60EC904-9D22-436C-8152-B34531487F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420" y="1276503"/>
            <a:ext cx="44577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35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Convolution operator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735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Some mathematics (continuous):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/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blipFill>
                <a:blip r:embed="rId3"/>
                <a:stretch>
                  <a:fillRect t="-652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C372ACF-D4BF-419F-85CD-79C2E352F67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2296670"/>
            <a:ext cx="4038600" cy="24295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Discrete form: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5873B-BE4C-4F78-9B71-501547196EB3}"/>
                  </a:ext>
                </a:extLst>
              </p:cNvPr>
              <p:cNvSpPr txBox="1"/>
              <p:nvPr/>
            </p:nvSpPr>
            <p:spPr>
              <a:xfrm>
                <a:off x="911424" y="2728868"/>
                <a:ext cx="3962367" cy="1032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5873B-BE4C-4F78-9B71-50154719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728868"/>
                <a:ext cx="3962367" cy="1032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5C444E-DC54-450D-BDE3-168346220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6" y="901579"/>
            <a:ext cx="2663552" cy="18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7A7DFF-1C64-4611-B5E9-9A16C6EC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319" y="2796036"/>
            <a:ext cx="2800257" cy="1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5040CA-3669-43CD-AC54-0D356028A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02" y="2796036"/>
            <a:ext cx="2800257" cy="1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8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Convolution 2d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57E9A-FCA2-4EB8-9F15-C02AD9F4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350438"/>
            <a:ext cx="6338147" cy="30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Convolution 2d – Zero padding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2451A-E4D9-4961-AE11-1F78B728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980728"/>
            <a:ext cx="831878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70A30DE-EABB-4F17-A7B7-198ADADCC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" y="1197868"/>
            <a:ext cx="5791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5A17E71-08A5-4753-B508-E8EE96C2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2375"/>
            <a:ext cx="2808312" cy="188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A15EFF-AF93-4D8E-8B6C-BE1BB140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69" y="3982664"/>
            <a:ext cx="1932199" cy="189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D4EBEC8-1D56-4E8F-83DA-D3EAD6AE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098" y="3982664"/>
            <a:ext cx="1932199" cy="189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2DB29-D2CE-4954-9D93-1A9A42859088}"/>
                  </a:ext>
                </a:extLst>
              </p:cNvPr>
              <p:cNvSpPr txBox="1"/>
              <p:nvPr/>
            </p:nvSpPr>
            <p:spPr>
              <a:xfrm>
                <a:off x="3872502" y="481067"/>
                <a:ext cx="184518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2DB29-D2CE-4954-9D93-1A9A42859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502" y="481067"/>
                <a:ext cx="1845185" cy="732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2AF0E-694D-4347-8779-38401DDC2C73}"/>
                  </a:ext>
                </a:extLst>
              </p:cNvPr>
              <p:cNvSpPr txBox="1"/>
              <p:nvPr/>
            </p:nvSpPr>
            <p:spPr>
              <a:xfrm>
                <a:off x="6324254" y="481067"/>
                <a:ext cx="184518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2AF0E-694D-4347-8779-38401DDC2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254" y="481067"/>
                <a:ext cx="1845185" cy="7325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078FB5-592F-402C-A6ED-FAEB923AB248}"/>
                  </a:ext>
                </a:extLst>
              </p:cNvPr>
              <p:cNvSpPr txBox="1"/>
              <p:nvPr/>
            </p:nvSpPr>
            <p:spPr>
              <a:xfrm>
                <a:off x="9539103" y="3250091"/>
                <a:ext cx="202119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sv-S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078FB5-592F-402C-A6ED-FAEB923A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103" y="3250091"/>
                <a:ext cx="2021194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2">
            <a:extLst>
              <a:ext uri="{FF2B5EF4-FFF2-40B4-BE49-F238E27FC236}">
                <a16:creationId xmlns:a16="http://schemas.microsoft.com/office/drawing/2014/main" id="{1212F62E-0A84-4E5E-B469-DFDB5551A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 of filters</a:t>
            </a:r>
          </a:p>
        </p:txBody>
      </p:sp>
    </p:spTree>
    <p:extLst>
      <p:ext uri="{BB962C8B-B14F-4D97-AF65-F5344CB8AC3E}">
        <p14:creationId xmlns:p14="http://schemas.microsoft.com/office/powerpoint/2010/main" val="276559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Pooling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1DDF8-2BD6-46C9-A05C-1588CE3D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396524"/>
            <a:ext cx="5976105" cy="36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3BA-70D5-4A0B-A410-644E68E2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sz="2800" dirty="0">
                <a:solidFill>
                  <a:schemeClr val="accent1"/>
                </a:solidFill>
              </a:rPr>
              <a:t>On the shoulders of Giants</a:t>
            </a:r>
            <a:endParaRPr lang="sv-SE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88C47-C13D-4410-A858-9D5687662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67" y="1412875"/>
            <a:ext cx="4674821" cy="4896445"/>
          </a:xfrm>
        </p:spPr>
        <p:txBody>
          <a:bodyPr>
            <a:normAutofit/>
          </a:bodyPr>
          <a:lstStyle/>
          <a:p>
            <a:r>
              <a:rPr lang="sv-SE" dirty="0"/>
              <a:t>Researches at Universities and large companies have invested a lot of time and money to develop good network designs and training those. </a:t>
            </a:r>
          </a:p>
          <a:p>
            <a:endParaRPr lang="sv-SE" dirty="0"/>
          </a:p>
          <a:p>
            <a:r>
              <a:rPr lang="sv-SE" dirty="0"/>
              <a:t>While developing those good networks a lot of designs has been evaluated and rejected. </a:t>
            </a:r>
          </a:p>
          <a:p>
            <a:endParaRPr lang="sv-SE" dirty="0"/>
          </a:p>
          <a:p>
            <a:r>
              <a:rPr lang="sv-SE" dirty="0"/>
              <a:t>It is always good to start the network from a network with trained wheights.</a:t>
            </a:r>
          </a:p>
          <a:p>
            <a:endParaRPr lang="sv-SE" dirty="0"/>
          </a:p>
          <a:p>
            <a:r>
              <a:rPr lang="sv-SE" dirty="0"/>
              <a:t>Training VGG16 from scratch takas a few days on GPU and weeks on CPU.</a:t>
            </a:r>
          </a:p>
        </p:txBody>
      </p:sp>
      <p:pic>
        <p:nvPicPr>
          <p:cNvPr id="1026" name="Picture 2" descr="https://upload.wikimedia.org/wikipedia/commons/thumb/4/4a/Library_of_Congress%2C_Rosenwald_4%2C_Bl._5r.jpg/800px-Library_of_Congress%2C_Rosenwald_4%2C_Bl._5r.jpg">
            <a:extLst>
              <a:ext uri="{FF2B5EF4-FFF2-40B4-BE49-F238E27FC236}">
                <a16:creationId xmlns:a16="http://schemas.microsoft.com/office/drawing/2014/main" id="{2DF29D4A-603A-43DF-B973-7DBD7BFE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4" y="820495"/>
            <a:ext cx="3497307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90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>
                <a:solidFill>
                  <a:srgbClr val="FFFFFF"/>
                </a:solidFill>
              </a:rPr>
              <a:t>learn</a:t>
            </a:r>
            <a:endParaRPr lang="en-US" altLang="sv-SE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0" descr="https://upload.wikimedia.org/wikipedia/commons/thumb/1/1c/Convertible_Mercedes_Car_Driving_On_A_Highway.jpg/300px-Convertible_Mercedes_Car_Driving_On_A_Highway.jpg">
            <a:extLst>
              <a:ext uri="{FF2B5EF4-FFF2-40B4-BE49-F238E27FC236}">
                <a16:creationId xmlns:a16="http://schemas.microsoft.com/office/drawing/2014/main" id="{37F03B5A-DCDF-48A1-956F-491B94AA1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581"/>
          <a:stretch/>
        </p:blipFill>
        <p:spPr bwMode="auto">
          <a:xfrm>
            <a:off x="317635" y="321733"/>
            <a:ext cx="4151681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upload.wikimedia.org/wikipedia/commons/thumb/6/6e/Child-Messy-8207.jpg/220px-Child-Messy-8207.jpg">
            <a:extLst>
              <a:ext uri="{FF2B5EF4-FFF2-40B4-BE49-F238E27FC236}">
                <a16:creationId xmlns:a16="http://schemas.microsoft.com/office/drawing/2014/main" id="{070B6A5F-E7D4-4FBE-8664-A6807DDAC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-1" b="36266"/>
          <a:stretch/>
        </p:blipFill>
        <p:spPr bwMode="auto">
          <a:xfrm>
            <a:off x="4638955" y="3548430"/>
            <a:ext cx="3539976" cy="2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upload.wikimedia.org/wikipedia/commons/thumb/e/e6/BFRB.Ribbbon.jpg/320px-BFRB.Ribbbon.jpg">
            <a:extLst>
              <a:ext uri="{FF2B5EF4-FFF2-40B4-BE49-F238E27FC236}">
                <a16:creationId xmlns:a16="http://schemas.microsoft.com/office/drawing/2014/main" id="{DF0F7954-EA77-4E2C-9B1B-B6EF457B4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b="4055"/>
          <a:stretch/>
        </p:blipFill>
        <p:spPr bwMode="auto">
          <a:xfrm>
            <a:off x="9015325" y="3356992"/>
            <a:ext cx="2194560" cy="32784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6" descr="https://upload.wikimedia.org/wikipedia/commons/thumb/7/75/Br%C3%A4nnbollsyran_2013_-_Lagen_tr%C3%A4nar.JPG/250px-Br%C3%A4nnbollsyran_2013_-_Lagen_tr%C3%A4nar.JPG">
            <a:extLst>
              <a:ext uri="{FF2B5EF4-FFF2-40B4-BE49-F238E27FC236}">
                <a16:creationId xmlns:a16="http://schemas.microsoft.com/office/drawing/2014/main" id="{D327D18E-82E4-419C-9C23-418FB761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7946" b="1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BDD40FB-F313-40FB-A0D9-BF63206A91F5}"/>
              </a:ext>
            </a:extLst>
          </p:cNvPr>
          <p:cNvSpPr txBox="1">
            <a:spLocks noChangeArrowheads="1"/>
          </p:cNvSpPr>
          <p:nvPr/>
        </p:nvSpPr>
        <p:spPr>
          <a:xfrm>
            <a:off x="5021821" y="725930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800" dirty="0"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dirty="0">
                <a:latin typeface="+mj-lt"/>
                <a:ea typeface="+mj-ea"/>
                <a:cs typeface="+mj-cs"/>
              </a:rPr>
            </a:br>
            <a:r>
              <a:rPr lang="en-US" altLang="sv-SE" sz="2400" dirty="0"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/>
              <a:t>learn</a:t>
            </a:r>
            <a:endParaRPr lang="en-US" altLang="sv-SE" sz="2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243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191E5B-EF62-4018-8503-01A3B8941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03" y="335087"/>
            <a:ext cx="4221693" cy="6406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A60CB7-8B2E-4283-B92C-E56F8AEB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928961"/>
            <a:ext cx="5534025" cy="452437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CD0300A-58C7-4D7F-A1FE-4246B29E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Models available in Keras</a:t>
            </a:r>
          </a:p>
        </p:txBody>
      </p:sp>
    </p:spTree>
    <p:extLst>
      <p:ext uri="{BB962C8B-B14F-4D97-AF65-F5344CB8AC3E}">
        <p14:creationId xmlns:p14="http://schemas.microsoft.com/office/powerpoint/2010/main" val="170247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Different approaches</a:t>
            </a:r>
          </a:p>
        </p:txBody>
      </p:sp>
    </p:spTree>
    <p:extLst>
      <p:ext uri="{BB962C8B-B14F-4D97-AF65-F5344CB8AC3E}">
        <p14:creationId xmlns:p14="http://schemas.microsoft.com/office/powerpoint/2010/main" val="4217934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90B-2C23-4559-9D93-D1B1592A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Lack of data  - Data Augumentation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6AAAD5-AA90-4B41-8E87-BA76D74CAC48}"/>
              </a:ext>
            </a:extLst>
          </p:cNvPr>
          <p:cNvSpPr txBox="1">
            <a:spLocks/>
          </p:cNvSpPr>
          <p:nvPr/>
        </p:nvSpPr>
        <p:spPr>
          <a:xfrm>
            <a:off x="701099" y="1412873"/>
            <a:ext cx="4818837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Modify images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Rotate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Zoom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Skew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Flip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Generate syntetic data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GDPR safe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Mathematicly describe symbols and create paths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lvl="1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1112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31227"/>
            <a:ext cx="8229600" cy="1143000"/>
          </a:xfrm>
        </p:spPr>
        <p:txBody>
          <a:bodyPr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Lets do some coding!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02733-C711-44E9-B255-E386E2DFA65E}"/>
              </a:ext>
            </a:extLst>
          </p:cNvPr>
          <p:cNvSpPr txBox="1"/>
          <p:nvPr/>
        </p:nvSpPr>
        <p:spPr>
          <a:xfrm>
            <a:off x="3999432" y="2315222"/>
            <a:ext cx="419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hlinkClick r:id="rId3"/>
              </a:rPr>
              <a:t>https://colab.research.google.com</a:t>
            </a:r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95E53-3D48-4AFB-A1D8-21BEF9A23BE3}"/>
              </a:ext>
            </a:extLst>
          </p:cNvPr>
          <p:cNvSpPr txBox="1"/>
          <p:nvPr/>
        </p:nvSpPr>
        <p:spPr>
          <a:xfrm>
            <a:off x="3102103" y="2834486"/>
            <a:ext cx="5987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Click on github – search for RegionVasterbotten </a:t>
            </a:r>
          </a:p>
          <a:p>
            <a:pPr algn="ctr"/>
            <a:r>
              <a:rPr lang="sv-SE" dirty="0"/>
              <a:t>Click on repository AI-Lab-Neural-Net-and-Python</a:t>
            </a:r>
          </a:p>
          <a:p>
            <a:pPr algn="ctr"/>
            <a:r>
              <a:rPr lang="sv-SE" dirty="0"/>
              <a:t>Need for google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34938-7044-4399-98CC-22600976A3C5}"/>
              </a:ext>
            </a:extLst>
          </p:cNvPr>
          <p:cNvSpPr txBox="1"/>
          <p:nvPr/>
        </p:nvSpPr>
        <p:spPr>
          <a:xfrm>
            <a:off x="3247516" y="3937752"/>
            <a:ext cx="569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altLang="sv-SE" dirty="0">
                <a:solidFill>
                  <a:srgbClr val="333333"/>
                </a:solidFill>
              </a:rPr>
              <a:t>Using myBinder.org</a:t>
            </a: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No account needed</a:t>
            </a:r>
          </a:p>
          <a:p>
            <a:pPr algn="ctr"/>
            <a:r>
              <a:rPr lang="sv-SE" dirty="0">
                <a:hlinkClick r:id="rId4"/>
              </a:rPr>
              <a:t>https://mybinder.org/</a:t>
            </a:r>
            <a:endParaRPr lang="sv-SE" dirty="0"/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Search for RegionVasterbotten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CF4AA-1DBC-4A0A-A470-9A2177DF5F6D}"/>
              </a:ext>
            </a:extLst>
          </p:cNvPr>
          <p:cNvSpPr txBox="1"/>
          <p:nvPr/>
        </p:nvSpPr>
        <p:spPr>
          <a:xfrm>
            <a:off x="4863850" y="4952415"/>
            <a:ext cx="2468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sv-SE" altLang="sv-SE" dirty="0">
              <a:solidFill>
                <a:srgbClr val="333333"/>
              </a:solidFill>
            </a:endParaRP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OR</a:t>
            </a: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Use local repository</a:t>
            </a:r>
          </a:p>
          <a:p>
            <a:pPr algn="ctr"/>
            <a:endParaRPr lang="sv-SE" altLang="sv-S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74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URLs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076F7A-4B9D-4058-88F1-87B956F22B46}"/>
              </a:ext>
            </a:extLst>
          </p:cNvPr>
          <p:cNvSpPr/>
          <p:nvPr/>
        </p:nvSpPr>
        <p:spPr>
          <a:xfrm>
            <a:off x="3117139" y="3244334"/>
            <a:ext cx="595772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3"/>
              </a:rPr>
              <a:t>Stanford CS231</a:t>
            </a:r>
          </a:p>
          <a:p>
            <a:endParaRPr lang="sv-SE" dirty="0">
              <a:hlinkClick r:id="rId3"/>
            </a:endParaRPr>
          </a:p>
          <a:p>
            <a:r>
              <a:rPr lang="sv-SE" dirty="0">
                <a:hlinkClick r:id="rId3"/>
              </a:rPr>
              <a:t>https://www.youtube.com/watch?v=LxfUGhug-iQ</a:t>
            </a:r>
            <a:endParaRPr lang="sv-SE" dirty="0"/>
          </a:p>
          <a:p>
            <a:r>
              <a:rPr lang="sv-SE" dirty="0"/>
              <a:t>Fei Fei Lei - TED</a:t>
            </a:r>
          </a:p>
          <a:p>
            <a:r>
              <a:rPr lang="sv-SE" dirty="0">
                <a:hlinkClick r:id="rId4"/>
              </a:rPr>
              <a:t>https://www.youtube.com/watch?v=40riCqvRoMs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1539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Image processing</a:t>
            </a:r>
            <a:b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Computer vision</a:t>
            </a:r>
          </a:p>
        </p:txBody>
      </p:sp>
      <p:pic>
        <p:nvPicPr>
          <p:cNvPr id="2050" name="Picture 2" descr="Image result for sjÃ¤lvkÃ¶rande buss kista">
            <a:extLst>
              <a:ext uri="{FF2B5EF4-FFF2-40B4-BE49-F238E27FC236}">
                <a16:creationId xmlns:a16="http://schemas.microsoft.com/office/drawing/2014/main" id="{7C17572E-FA43-450B-9D35-4B5FAD01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92" y="674997"/>
            <a:ext cx="4438283" cy="25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xray images">
            <a:extLst>
              <a:ext uri="{FF2B5EF4-FFF2-40B4-BE49-F238E27FC236}">
                <a16:creationId xmlns:a16="http://schemas.microsoft.com/office/drawing/2014/main" id="{848EFE3D-7525-4952-8F2D-FC3879B66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17" y="701710"/>
            <a:ext cx="2704150" cy="27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objekt 2">
            <a:extLst>
              <a:ext uri="{FF2B5EF4-FFF2-40B4-BE49-F238E27FC236}">
                <a16:creationId xmlns:a16="http://schemas.microsoft.com/office/drawing/2014/main" id="{1771C952-4AB6-4DC2-8AD4-A02D490DF2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87" r="2929" b="2"/>
          <a:stretch/>
        </p:blipFill>
        <p:spPr>
          <a:xfrm>
            <a:off x="8760296" y="674997"/>
            <a:ext cx="3278648" cy="4643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E663C-ECCA-4F65-88A4-C28378352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947" y="3608053"/>
            <a:ext cx="2696220" cy="270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4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B3E3B-FE2B-4A43-AA5B-2AD0FF7B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78" y="578905"/>
            <a:ext cx="3065686" cy="3240038"/>
          </a:xfrm>
          <a:prstGeom prst="rect">
            <a:avLst/>
          </a:prstGeom>
        </p:spPr>
      </p:pic>
      <p:pic>
        <p:nvPicPr>
          <p:cNvPr id="3074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21FF4533-A452-4365-A738-4F8AB6D5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41" y="4067889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495F353-36DD-43FD-8E24-263FCC4FF764}"/>
              </a:ext>
            </a:extLst>
          </p:cNvPr>
          <p:cNvSpPr txBox="1">
            <a:spLocks noChangeArrowheads="1"/>
          </p:cNvSpPr>
          <p:nvPr/>
        </p:nvSpPr>
        <p:spPr>
          <a:xfrm>
            <a:off x="776691" y="1052735"/>
            <a:ext cx="6465287" cy="1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800" dirty="0">
                <a:latin typeface="+mj-lt"/>
                <a:ea typeface="+mj-ea"/>
                <a:cs typeface="+mj-cs"/>
              </a:rPr>
              <a:t>Eyesight</a:t>
            </a:r>
            <a:br>
              <a:rPr lang="en-US" altLang="sv-SE" sz="4800" dirty="0">
                <a:latin typeface="+mj-lt"/>
                <a:ea typeface="+mj-ea"/>
                <a:cs typeface="+mj-cs"/>
              </a:rPr>
            </a:br>
            <a:r>
              <a:rPr lang="en-US" altLang="sv-SE" sz="2400" dirty="0">
                <a:latin typeface="+mj-lt"/>
                <a:ea typeface="+mj-ea"/>
                <a:cs typeface="+mj-cs"/>
              </a:rPr>
              <a:t>Ability to se patterns, recognize objects and detect movements</a:t>
            </a:r>
          </a:p>
        </p:txBody>
      </p:sp>
    </p:spTree>
    <p:extLst>
      <p:ext uri="{BB962C8B-B14F-4D97-AF65-F5344CB8AC3E}">
        <p14:creationId xmlns:p14="http://schemas.microsoft.com/office/powerpoint/2010/main" val="60039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57C824-6FB0-421C-B2DF-4A88B6AFF187}"/>
              </a:ext>
            </a:extLst>
          </p:cNvPr>
          <p:cNvGrpSpPr/>
          <p:nvPr/>
        </p:nvGrpSpPr>
        <p:grpSpPr>
          <a:xfrm>
            <a:off x="270327" y="332657"/>
            <a:ext cx="3377402" cy="4634852"/>
            <a:chOff x="270327" y="332657"/>
            <a:chExt cx="3377402" cy="4634852"/>
          </a:xfrm>
        </p:grpSpPr>
        <p:pic>
          <p:nvPicPr>
            <p:cNvPr id="5128" name="Picture 8" descr="https://upload.wikimedia.org/wikipedia/commons/8/8c/Euglena_mutabilis_-_400x_-_1_%2810388739803%29_%28cropped%29.jpg">
              <a:extLst>
                <a:ext uri="{FF2B5EF4-FFF2-40B4-BE49-F238E27FC236}">
                  <a16:creationId xmlns:a16="http://schemas.microsoft.com/office/drawing/2014/main" id="{42C7D65B-199E-4679-9748-8383F77EF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1" y="332657"/>
              <a:ext cx="3312368" cy="33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705D0D-71D4-461D-970B-31098B9B93FA}"/>
                </a:ext>
              </a:extLst>
            </p:cNvPr>
            <p:cNvSpPr txBox="1"/>
            <p:nvPr/>
          </p:nvSpPr>
          <p:spPr>
            <a:xfrm>
              <a:off x="270327" y="3767180"/>
              <a:ext cx="2808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Euglena: Proteins sensitive so sunlight. Now where to look for food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C644C3-ED11-4C51-922F-A53513E762A6}"/>
              </a:ext>
            </a:extLst>
          </p:cNvPr>
          <p:cNvGrpSpPr/>
          <p:nvPr/>
        </p:nvGrpSpPr>
        <p:grpSpPr>
          <a:xfrm>
            <a:off x="3935760" y="332657"/>
            <a:ext cx="4320480" cy="2782790"/>
            <a:chOff x="3935760" y="332657"/>
            <a:chExt cx="4320480" cy="2782790"/>
          </a:xfrm>
        </p:grpSpPr>
        <p:pic>
          <p:nvPicPr>
            <p:cNvPr id="5124" name="Picture 4" descr="File:Planaria torva.jpg">
              <a:extLst>
                <a:ext uri="{FF2B5EF4-FFF2-40B4-BE49-F238E27FC236}">
                  <a16:creationId xmlns:a16="http://schemas.microsoft.com/office/drawing/2014/main" id="{B7F43E85-161B-4F70-BD09-AC5AB4EDA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760" y="332657"/>
              <a:ext cx="4320480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D4A37-D509-483A-9107-CEFF3866E612}"/>
                </a:ext>
              </a:extLst>
            </p:cNvPr>
            <p:cNvSpPr txBox="1"/>
            <p:nvPr/>
          </p:nvSpPr>
          <p:spPr>
            <a:xfrm>
              <a:off x="3935760" y="2192117"/>
              <a:ext cx="43204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Planaria: Two collections of cup formed regions with proteins sensitive to light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748F4-9F30-4335-9141-22D36E4F043B}"/>
              </a:ext>
            </a:extLst>
          </p:cNvPr>
          <p:cNvGrpSpPr/>
          <p:nvPr/>
        </p:nvGrpSpPr>
        <p:grpSpPr>
          <a:xfrm>
            <a:off x="8832304" y="764305"/>
            <a:ext cx="3324470" cy="5394251"/>
            <a:chOff x="8832304" y="764305"/>
            <a:chExt cx="3324470" cy="539425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0FA99C7A-4594-44F5-97DD-A2F80CE98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2304" y="764305"/>
              <a:ext cx="2670969" cy="400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3788D8-2A92-42B3-A177-B125F857146D}"/>
                </a:ext>
              </a:extLst>
            </p:cNvPr>
            <p:cNvSpPr txBox="1"/>
            <p:nvPr/>
          </p:nvSpPr>
          <p:spPr>
            <a:xfrm>
              <a:off x="8832304" y="4958227"/>
              <a:ext cx="33244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Bell jelly fish: Reacts different on different colors. Green relax, purple flees. </a:t>
              </a: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1D5D8A76-6196-4550-BE74-E1EADF219118}"/>
              </a:ext>
            </a:extLst>
          </p:cNvPr>
          <p:cNvSpPr txBox="1">
            <a:spLocks noChangeArrowheads="1"/>
          </p:cNvSpPr>
          <p:nvPr/>
        </p:nvSpPr>
        <p:spPr>
          <a:xfrm>
            <a:off x="335361" y="4586282"/>
            <a:ext cx="7623565" cy="1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800" dirty="0">
                <a:latin typeface="+mj-lt"/>
                <a:ea typeface="+mj-ea"/>
                <a:cs typeface="+mj-cs"/>
              </a:rPr>
              <a:t>600 million years ago</a:t>
            </a:r>
            <a:br>
              <a:rPr lang="en-US" altLang="sv-SE" sz="4800" dirty="0">
                <a:latin typeface="+mj-lt"/>
                <a:ea typeface="+mj-ea"/>
                <a:cs typeface="+mj-cs"/>
              </a:rPr>
            </a:br>
            <a:endParaRPr lang="en-US" altLang="sv-SE" sz="2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7944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~520 </a:t>
            </a:r>
            <a:r>
              <a:rPr lang="en-US" altLang="sv-SE" sz="4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mya</a:t>
            </a:r>
            <a:r>
              <a:rPr lang="en-US" altLang="sv-SE" sz="4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– Cambrian explosion</a:t>
            </a:r>
          </a:p>
        </p:txBody>
      </p:sp>
      <p:pic>
        <p:nvPicPr>
          <p:cNvPr id="8194" name="Picture 2" descr="Kainops invius lateral and ventral.JPG">
            <a:extLst>
              <a:ext uri="{FF2B5EF4-FFF2-40B4-BE49-F238E27FC236}">
                <a16:creationId xmlns:a16="http://schemas.microsoft.com/office/drawing/2014/main" id="{CA70A01F-903A-427C-A661-1B15FA9FE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2" t="47900"/>
          <a:stretch/>
        </p:blipFill>
        <p:spPr bwMode="auto">
          <a:xfrm>
            <a:off x="502645" y="476672"/>
            <a:ext cx="4056805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54E961-3AF9-4B64-81AE-CAA851CBD693}"/>
              </a:ext>
            </a:extLst>
          </p:cNvPr>
          <p:cNvSpPr txBox="1"/>
          <p:nvPr/>
        </p:nvSpPr>
        <p:spPr>
          <a:xfrm>
            <a:off x="502645" y="3068960"/>
            <a:ext cx="4056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Kainops invius: Trilobite developed during the cambrian explosion.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DCDFE-382B-4AD4-AF00-235EEED871E6}"/>
              </a:ext>
            </a:extLst>
          </p:cNvPr>
          <p:cNvSpPr txBox="1"/>
          <p:nvPr/>
        </p:nvSpPr>
        <p:spPr>
          <a:xfrm>
            <a:off x="5231904" y="493499"/>
            <a:ext cx="40568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During this time of 15-35 million years many new species developetd. One hypothesis is that the delopment of eyes created a race between predators and pray. </a:t>
            </a:r>
          </a:p>
          <a:p>
            <a:endParaRPr lang="sv-SE" dirty="0"/>
          </a:p>
          <a:p>
            <a:r>
              <a:rPr lang="sv-SE" dirty="0"/>
              <a:t>If eyes was the cause of this race is hard to know, but cetainly it was a benefit to see.</a:t>
            </a:r>
          </a:p>
        </p:txBody>
      </p:sp>
    </p:spTree>
    <p:extLst>
      <p:ext uri="{BB962C8B-B14F-4D97-AF65-F5344CB8AC3E}">
        <p14:creationId xmlns:p14="http://schemas.microsoft.com/office/powerpoint/2010/main" val="153069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Different specializations of sight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B99B6C-CA92-4E47-A6C4-B319C2B86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0" b="14570"/>
          <a:stretch/>
        </p:blipFill>
        <p:spPr>
          <a:xfrm>
            <a:off x="246057" y="332656"/>
            <a:ext cx="4056805" cy="1944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5D850-DAC6-4B2D-ACDA-304988916099}"/>
              </a:ext>
            </a:extLst>
          </p:cNvPr>
          <p:cNvSpPr txBox="1"/>
          <p:nvPr/>
        </p:nvSpPr>
        <p:spPr>
          <a:xfrm>
            <a:off x="172099" y="2289837"/>
            <a:ext cx="4056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Dragonflies: 30’ photoreceptors with 360 degrees view. 5 times higer view frequenzy then humans. Uses motion camoflage when attacking.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53C553-DCAD-406A-BF9D-4DD7B94BFAEB}"/>
              </a:ext>
            </a:extLst>
          </p:cNvPr>
          <p:cNvGrpSpPr/>
          <p:nvPr/>
        </p:nvGrpSpPr>
        <p:grpSpPr>
          <a:xfrm>
            <a:off x="4565282" y="295839"/>
            <a:ext cx="2302889" cy="4906328"/>
            <a:chOff x="4565282" y="295839"/>
            <a:chExt cx="2302889" cy="4906328"/>
          </a:xfrm>
        </p:grpSpPr>
        <p:pic>
          <p:nvPicPr>
            <p:cNvPr id="9218" name="Picture 2" descr="Tarsier-GG.jpg">
              <a:extLst>
                <a:ext uri="{FF2B5EF4-FFF2-40B4-BE49-F238E27FC236}">
                  <a16:creationId xmlns:a16="http://schemas.microsoft.com/office/drawing/2014/main" id="{1CDC1DB1-D2C7-407F-8C39-34D01B8FD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171" y="295839"/>
              <a:ext cx="2286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3115B-014F-408C-A8BC-4BD2D3EACB46}"/>
                </a:ext>
              </a:extLst>
            </p:cNvPr>
            <p:cNvSpPr txBox="1"/>
            <p:nvPr/>
          </p:nvSpPr>
          <p:spPr>
            <a:xfrm>
              <a:off x="4565282" y="3724839"/>
              <a:ext cx="2286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Tarsier: Eyes almost big its skull. Good night vision and binocular field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24ECAA-1FA1-4345-BD4C-CC65B460543C}"/>
              </a:ext>
            </a:extLst>
          </p:cNvPr>
          <p:cNvGrpSpPr/>
          <p:nvPr/>
        </p:nvGrpSpPr>
        <p:grpSpPr>
          <a:xfrm>
            <a:off x="7147480" y="295839"/>
            <a:ext cx="2286000" cy="4916373"/>
            <a:chOff x="7147480" y="295839"/>
            <a:chExt cx="2286000" cy="4916373"/>
          </a:xfrm>
        </p:grpSpPr>
        <p:pic>
          <p:nvPicPr>
            <p:cNvPr id="9220" name="Picture 4" descr="Alouatta guariba.jpg">
              <a:extLst>
                <a:ext uri="{FF2B5EF4-FFF2-40B4-BE49-F238E27FC236}">
                  <a16:creationId xmlns:a16="http://schemas.microsoft.com/office/drawing/2014/main" id="{203F1E51-AA2C-454B-AB37-C56DA4A92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170" y="295839"/>
              <a:ext cx="2095500" cy="314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6473C3-442E-48DA-AA9B-0C3B1023EDAE}"/>
                </a:ext>
              </a:extLst>
            </p:cNvPr>
            <p:cNvSpPr txBox="1"/>
            <p:nvPr/>
          </p:nvSpPr>
          <p:spPr>
            <a:xfrm>
              <a:off x="7147480" y="3457886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Primates: Developed receptors for red light. To distiguish nutrious fresh leavs.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695437-BE0E-4C31-B8BB-70017AEC0E2F}"/>
              </a:ext>
            </a:extLst>
          </p:cNvPr>
          <p:cNvGrpSpPr/>
          <p:nvPr/>
        </p:nvGrpSpPr>
        <p:grpSpPr>
          <a:xfrm>
            <a:off x="9525669" y="812941"/>
            <a:ext cx="2144426" cy="2954224"/>
            <a:chOff x="9389028" y="1116937"/>
            <a:chExt cx="2556915" cy="3522480"/>
          </a:xfrm>
        </p:grpSpPr>
        <p:pic>
          <p:nvPicPr>
            <p:cNvPr id="10244" name="Picture 4" descr="https://upload.wikimedia.org/wikipedia/commons/6/67/DollywoodBaldEagle.jpg">
              <a:extLst>
                <a:ext uri="{FF2B5EF4-FFF2-40B4-BE49-F238E27FC236}">
                  <a16:creationId xmlns:a16="http://schemas.microsoft.com/office/drawing/2014/main" id="{3D0079FA-949A-46BA-A5AE-374F90077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222" y="1116937"/>
              <a:ext cx="2481721" cy="2312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2BDEAB-67F6-4B7C-92B3-2F3C5649BF93}"/>
                </a:ext>
              </a:extLst>
            </p:cNvPr>
            <p:cNvSpPr txBox="1"/>
            <p:nvPr/>
          </p:nvSpPr>
          <p:spPr>
            <a:xfrm>
              <a:off x="9389028" y="3439089"/>
              <a:ext cx="22860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Eagles: Can spot a rabbit from 3km. Eyes at size of a human</a:t>
              </a:r>
            </a:p>
          </p:txBody>
        </p:sp>
      </p:grpSp>
      <p:pic>
        <p:nvPicPr>
          <p:cNvPr id="10246" name="Picture 6" descr="https://upload.wikimedia.org/wikipedia/commons/thumb/7/73/Pit_Viper.jpg/220px-Pit_Viper.jpg">
            <a:extLst>
              <a:ext uri="{FF2B5EF4-FFF2-40B4-BE49-F238E27FC236}">
                <a16:creationId xmlns:a16="http://schemas.microsoft.com/office/drawing/2014/main" id="{94A39229-819A-4C80-9EC8-35B0BC04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812635"/>
            <a:ext cx="2095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2BEDC4-6AB4-4647-B42F-34C90A099F33}"/>
              </a:ext>
            </a:extLst>
          </p:cNvPr>
          <p:cNvSpPr txBox="1"/>
          <p:nvPr/>
        </p:nvSpPr>
        <p:spPr>
          <a:xfrm>
            <a:off x="2319067" y="3750924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Pit Viper: Beeing able to see temperature by hole close to nostril.</a:t>
            </a:r>
          </a:p>
        </p:txBody>
      </p:sp>
      <p:pic>
        <p:nvPicPr>
          <p:cNvPr id="1028" name="Picture 4" descr="The image depicts the common vampire bat (i.e. Desmodus rotundus) standing on wood.">
            <a:extLst>
              <a:ext uri="{FF2B5EF4-FFF2-40B4-BE49-F238E27FC236}">
                <a16:creationId xmlns:a16="http://schemas.microsoft.com/office/drawing/2014/main" id="{D5A71EBE-E7CE-454E-9669-F87454D7A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656" y="5063685"/>
            <a:ext cx="2095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64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Processing of views</a:t>
            </a:r>
          </a:p>
        </p:txBody>
      </p:sp>
      <p:pic>
        <p:nvPicPr>
          <p:cNvPr id="11266" name="Picture 2" descr="Elephant legs illusion, variant of Roger Shepard's L'egsistential paradox.png">
            <a:extLst>
              <a:ext uri="{FF2B5EF4-FFF2-40B4-BE49-F238E27FC236}">
                <a16:creationId xmlns:a16="http://schemas.microsoft.com/office/drawing/2014/main" id="{5AC4CC1F-7427-4091-A766-B631EC1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764704"/>
            <a:ext cx="46863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le:Kanisza Triangle.jpg">
            <a:extLst>
              <a:ext uri="{FF2B5EF4-FFF2-40B4-BE49-F238E27FC236}">
                <a16:creationId xmlns:a16="http://schemas.microsoft.com/office/drawing/2014/main" id="{121407D5-C818-41DA-A75B-34EBF96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50" y="672209"/>
            <a:ext cx="18669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735B8-2EDE-4A50-84C3-962FCD382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615" y="276385"/>
            <a:ext cx="3152615" cy="3152615"/>
          </a:xfrm>
          <a:prstGeom prst="rect">
            <a:avLst/>
          </a:prstGeom>
        </p:spPr>
      </p:pic>
      <p:pic>
        <p:nvPicPr>
          <p:cNvPr id="11270" name="Picture 6" descr="File:After parallel.PNG">
            <a:extLst>
              <a:ext uri="{FF2B5EF4-FFF2-40B4-BE49-F238E27FC236}">
                <a16:creationId xmlns:a16="http://schemas.microsoft.com/office/drawing/2014/main" id="{B799B4DC-E83A-4318-8159-6935C0A1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81" y="3893303"/>
            <a:ext cx="5564306" cy="25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81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Feature extraction with convolution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21391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700"/>
              </a:spcBef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Images needs to be converted to feature maps.</a:t>
            </a:r>
          </a:p>
          <a:p>
            <a:pPr marL="342900" indent="-342900">
              <a:spcBef>
                <a:spcPts val="700"/>
              </a:spcBef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In Artificial Neural Nets convolutional layers are used to create those features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1026" name="Picture 2" descr="SommarnÃ¶je (1886), akvarell av Anders Zorn.jpg">
            <a:extLst>
              <a:ext uri="{FF2B5EF4-FFF2-40B4-BE49-F238E27FC236}">
                <a16:creationId xmlns:a16="http://schemas.microsoft.com/office/drawing/2014/main" id="{4A76288A-5ADD-4681-B4E4-F48F7858D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908720"/>
            <a:ext cx="23812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ommarnÃ¶je (1886), akvarell av Anders Zorn.jpg">
            <a:extLst>
              <a:ext uri="{FF2B5EF4-FFF2-40B4-BE49-F238E27FC236}">
                <a16:creationId xmlns:a16="http://schemas.microsoft.com/office/drawing/2014/main" id="{15B3DEAC-E078-4A57-943C-B2AB79B23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50315" r="37102" b="11343"/>
          <a:stretch/>
        </p:blipFill>
        <p:spPr bwMode="auto">
          <a:xfrm>
            <a:off x="9048328" y="908719"/>
            <a:ext cx="23812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FF5D4-D518-45E4-BD87-039DB4EF76F6}"/>
              </a:ext>
            </a:extLst>
          </p:cNvPr>
          <p:cNvSpPr txBox="1"/>
          <p:nvPr/>
        </p:nvSpPr>
        <p:spPr>
          <a:xfrm>
            <a:off x="6096000" y="4290094"/>
            <a:ext cx="2777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/>
              <a:t>Anders Zorn – Sommarnöje 1886</a:t>
            </a:r>
          </a:p>
        </p:txBody>
      </p:sp>
    </p:spTree>
    <p:extLst>
      <p:ext uri="{BB962C8B-B14F-4D97-AF65-F5344CB8AC3E}">
        <p14:creationId xmlns:p14="http://schemas.microsoft.com/office/powerpoint/2010/main" val="403836883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B419CA6F-1A92-453E-B225-665C90649A30}"/>
    </a:ext>
  </a:extLst>
</a:theme>
</file>

<file path=ppt/theme/theme2.xml><?xml version="1.0" encoding="utf-8"?>
<a:theme xmlns:a="http://schemas.openxmlformats.org/drawingml/2006/main" name="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764F7BB2-C33F-4789-A4D5-09F12A5463EE}"/>
    </a:ext>
  </a:extLst>
</a:theme>
</file>

<file path=ppt/theme/theme3.xml><?xml version="1.0" encoding="utf-8"?>
<a:theme xmlns:a="http://schemas.openxmlformats.org/drawingml/2006/main" name="Cover option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850213C-9021-4F0D-B399-AE593B99A23E}"/>
    </a:ext>
  </a:extLst>
</a:theme>
</file>

<file path=ppt/theme/theme4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44F91096-B6C7-4D8F-A8FB-D7E6FB64921F}"/>
    </a:ext>
  </a:extLst>
</a:theme>
</file>

<file path=ppt/theme/theme5.xml><?xml version="1.0" encoding="utf-8"?>
<a:theme xmlns:a="http://schemas.openxmlformats.org/drawingml/2006/main" name="Closing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Personnalisé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EE81201-E7F6-444C-8CD1-6811DDA3AEE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SogetiTemplate</Template>
  <TotalTime>44099</TotalTime>
  <Words>662</Words>
  <Application>Microsoft Office PowerPoint</Application>
  <PresentationFormat>Widescreen</PresentationFormat>
  <Paragraphs>133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Cambria Math</vt:lpstr>
      <vt:lpstr>Verdana</vt:lpstr>
      <vt:lpstr>Wingdings</vt:lpstr>
      <vt:lpstr>Content Layouts</vt:lpstr>
      <vt:lpstr>Cover slides</vt:lpstr>
      <vt:lpstr>Cover options</vt:lpstr>
      <vt:lpstr>Section slides</vt:lpstr>
      <vt:lpstr>Closing options</vt:lpstr>
      <vt:lpstr>Introduction to Image recognition with Artificial Neural Net</vt:lpstr>
      <vt:lpstr>Intelligence  Ability to learn</vt:lpstr>
      <vt:lpstr>Image processing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extraction with convolution</vt:lpstr>
      <vt:lpstr>Difference between images and structured data</vt:lpstr>
      <vt:lpstr>PowerPoint Presentation</vt:lpstr>
      <vt:lpstr>Principles of convolutional net</vt:lpstr>
      <vt:lpstr>Convolution operator</vt:lpstr>
      <vt:lpstr>Convolution operator</vt:lpstr>
      <vt:lpstr>Convolution 2d</vt:lpstr>
      <vt:lpstr>Convolution 2d – Zero padding</vt:lpstr>
      <vt:lpstr>Examples of filters</vt:lpstr>
      <vt:lpstr>Pooling layer</vt:lpstr>
      <vt:lpstr>On the shoulders of Giants</vt:lpstr>
      <vt:lpstr>Models available in Keras</vt:lpstr>
      <vt:lpstr>Different approaches</vt:lpstr>
      <vt:lpstr>Lack of data  - Data Augumentation</vt:lpstr>
      <vt:lpstr>Lets do some coding!</vt:lpstr>
      <vt:lpstr>URLs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Python and introduction to  neural nets</dc:title>
  <dc:creator>Johansson, Simon</dc:creator>
  <cp:lastModifiedBy>Johansson, Simon</cp:lastModifiedBy>
  <cp:revision>106</cp:revision>
  <dcterms:created xsi:type="dcterms:W3CDTF">2019-06-03T18:54:16Z</dcterms:created>
  <dcterms:modified xsi:type="dcterms:W3CDTF">2019-09-10T09:19:51Z</dcterms:modified>
</cp:coreProperties>
</file>